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data5.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sldIdLst>
    <p:sldId id="377" r:id="rId2"/>
    <p:sldId id="257" r:id="rId3"/>
    <p:sldId id="564" r:id="rId4"/>
    <p:sldId id="565" r:id="rId5"/>
    <p:sldId id="566" r:id="rId6"/>
    <p:sldId id="577" r:id="rId7"/>
    <p:sldId id="579" r:id="rId8"/>
    <p:sldId id="610" r:id="rId9"/>
    <p:sldId id="583" r:id="rId10"/>
    <p:sldId id="581" r:id="rId11"/>
    <p:sldId id="589" r:id="rId12"/>
    <p:sldId id="614" r:id="rId13"/>
    <p:sldId id="615" r:id="rId14"/>
    <p:sldId id="616" r:id="rId15"/>
    <p:sldId id="590" r:id="rId16"/>
    <p:sldId id="639" r:id="rId17"/>
    <p:sldId id="617" r:id="rId18"/>
    <p:sldId id="620" r:id="rId19"/>
    <p:sldId id="623" r:id="rId20"/>
    <p:sldId id="624" r:id="rId21"/>
    <p:sldId id="645" r:id="rId22"/>
    <p:sldId id="591" r:id="rId23"/>
    <p:sldId id="625" r:id="rId24"/>
    <p:sldId id="626" r:id="rId25"/>
    <p:sldId id="627" r:id="rId26"/>
    <p:sldId id="628" r:id="rId27"/>
    <p:sldId id="728" r:id="rId28"/>
    <p:sldId id="629" r:id="rId29"/>
    <p:sldId id="633" r:id="rId30"/>
    <p:sldId id="714" r:id="rId31"/>
    <p:sldId id="635" r:id="rId32"/>
    <p:sldId id="630" r:id="rId33"/>
    <p:sldId id="631" r:id="rId34"/>
    <p:sldId id="634" r:id="rId35"/>
    <p:sldId id="636" r:id="rId36"/>
    <p:sldId id="715" r:id="rId37"/>
    <p:sldId id="637" r:id="rId38"/>
    <p:sldId id="638" r:id="rId39"/>
    <p:sldId id="632" r:id="rId40"/>
    <p:sldId id="592" r:id="rId41"/>
    <p:sldId id="640" r:id="rId42"/>
    <p:sldId id="641" r:id="rId43"/>
    <p:sldId id="642" r:id="rId44"/>
    <p:sldId id="643" r:id="rId45"/>
    <p:sldId id="644" r:id="rId46"/>
    <p:sldId id="646" r:id="rId47"/>
    <p:sldId id="647" r:id="rId48"/>
    <p:sldId id="593" r:id="rId49"/>
    <p:sldId id="648" r:id="rId50"/>
    <p:sldId id="649" r:id="rId51"/>
    <p:sldId id="650" r:id="rId52"/>
    <p:sldId id="651" r:id="rId53"/>
    <p:sldId id="652" r:id="rId54"/>
    <p:sldId id="594" r:id="rId55"/>
    <p:sldId id="653" r:id="rId56"/>
    <p:sldId id="654" r:id="rId57"/>
    <p:sldId id="726" r:id="rId58"/>
    <p:sldId id="713" r:id="rId59"/>
    <p:sldId id="729" r:id="rId60"/>
    <p:sldId id="658" r:id="rId61"/>
    <p:sldId id="657" r:id="rId62"/>
    <p:sldId id="659" r:id="rId63"/>
    <p:sldId id="660" r:id="rId64"/>
    <p:sldId id="661" r:id="rId65"/>
    <p:sldId id="662" r:id="rId66"/>
    <p:sldId id="663" r:id="rId67"/>
    <p:sldId id="665" r:id="rId68"/>
    <p:sldId id="666" r:id="rId69"/>
    <p:sldId id="667" r:id="rId70"/>
    <p:sldId id="668" r:id="rId71"/>
    <p:sldId id="669" r:id="rId72"/>
    <p:sldId id="716" r:id="rId73"/>
    <p:sldId id="670" r:id="rId74"/>
    <p:sldId id="671" r:id="rId75"/>
    <p:sldId id="673" r:id="rId76"/>
    <p:sldId id="720" r:id="rId77"/>
    <p:sldId id="596" r:id="rId78"/>
    <p:sldId id="731" r:id="rId79"/>
    <p:sldId id="267" r:id="rId80"/>
    <p:sldId id="718" r:id="rId81"/>
    <p:sldId id="570" r:id="rId82"/>
    <p:sldId id="621" r:id="rId83"/>
    <p:sldId id="622" r:id="rId84"/>
    <p:sldId id="725" r:id="rId85"/>
    <p:sldId id="619" r:id="rId86"/>
    <p:sldId id="721" r:id="rId87"/>
    <p:sldId id="727" r:id="rId88"/>
    <p:sldId id="723" r:id="rId89"/>
    <p:sldId id="719" r:id="rId90"/>
    <p:sldId id="672" r:id="rId91"/>
    <p:sldId id="717" r:id="rId92"/>
    <p:sldId id="732"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id="{D6D3CB8D-C5FE-4F85-97E1-008DE64A5D47}">
          <p14:sldIdLst>
            <p14:sldId id="377"/>
          </p14:sldIdLst>
        </p14:section>
        <p14:section name="I.1. Introduction" id="{2FD0FF71-F5FC-4EB7-B2CB-B31E4CBECD79}">
          <p14:sldIdLst>
            <p14:sldId id="257"/>
          </p14:sldIdLst>
        </p14:section>
        <p14:section name="I.2. Reminders from last week" id="{34DBAD3D-FB2D-4500-942D-85797B92BD30}">
          <p14:sldIdLst>
            <p14:sldId id="564"/>
            <p14:sldId id="565"/>
            <p14:sldId id="566"/>
            <p14:sldId id="577"/>
            <p14:sldId id="579"/>
            <p14:sldId id="610"/>
            <p14:sldId id="583"/>
            <p14:sldId id="581"/>
          </p14:sldIdLst>
        </p14:section>
        <p14:section name="II.1. Symmetries in Neural Networks" id="{B0F9A0AC-357C-4C65-8DEB-0DA75E7E8E57}">
          <p14:sldIdLst>
            <p14:sldId id="589"/>
            <p14:sldId id="614"/>
            <p14:sldId id="615"/>
            <p14:sldId id="616"/>
          </p14:sldIdLst>
        </p14:section>
        <p14:section name="II.2. Common initializers" id="{13877876-3A89-4313-905B-A57957712C4D}">
          <p14:sldIdLst>
            <p14:sldId id="590"/>
            <p14:sldId id="639"/>
            <p14:sldId id="617"/>
            <p14:sldId id="620"/>
          </p14:sldIdLst>
        </p14:section>
        <p14:section name="II.3. The no free lunch theorem - part 1" id="{6DE7D8AF-A573-426E-B495-BFD5AC30439C}">
          <p14:sldIdLst>
            <p14:sldId id="623"/>
            <p14:sldId id="624"/>
            <p14:sldId id="645"/>
          </p14:sldIdLst>
        </p14:section>
        <p14:section name="III.1. The exploding gradient problem" id="{FEC201ED-103E-4039-9DC5-9B1D45D5118B}">
          <p14:sldIdLst>
            <p14:sldId id="591"/>
            <p14:sldId id="625"/>
            <p14:sldId id="626"/>
            <p14:sldId id="627"/>
            <p14:sldId id="628"/>
            <p14:sldId id="728"/>
            <p14:sldId id="629"/>
            <p14:sldId id="633"/>
            <p14:sldId id="714"/>
            <p14:sldId id="635"/>
            <p14:sldId id="630"/>
            <p14:sldId id="631"/>
            <p14:sldId id="634"/>
            <p14:sldId id="636"/>
            <p14:sldId id="715"/>
            <p14:sldId id="637"/>
            <p14:sldId id="638"/>
            <p14:sldId id="632"/>
          </p14:sldIdLst>
        </p14:section>
        <p14:section name="III.2. The vanishing gradient problem" id="{C6CA1955-825C-4D35-89FF-C283DF741F3B}">
          <p14:sldIdLst>
            <p14:sldId id="592"/>
            <p14:sldId id="640"/>
            <p14:sldId id="641"/>
            <p14:sldId id="642"/>
            <p14:sldId id="643"/>
            <p14:sldId id="644"/>
          </p14:sldIdLst>
        </p14:section>
        <p14:section name="IV.1. On the need for non-linearity" id="{DDA9EE0F-0813-42F6-A118-306C8350A7E5}">
          <p14:sldIdLst>
            <p14:sldId id="646"/>
            <p14:sldId id="647"/>
            <p14:sldId id="593"/>
            <p14:sldId id="648"/>
            <p14:sldId id="649"/>
            <p14:sldId id="650"/>
            <p14:sldId id="651"/>
            <p14:sldId id="652"/>
          </p14:sldIdLst>
        </p14:section>
        <p14:section name="IV.2. Effects of using an activation function" id="{739E123E-D1E1-40D0-9E4C-2D5FE9156FCC}">
          <p14:sldIdLst>
            <p14:sldId id="594"/>
            <p14:sldId id="653"/>
            <p14:sldId id="654"/>
            <p14:sldId id="726"/>
            <p14:sldId id="713"/>
            <p14:sldId id="729"/>
            <p14:sldId id="658"/>
            <p14:sldId id="657"/>
            <p14:sldId id="659"/>
            <p14:sldId id="660"/>
            <p14:sldId id="661"/>
            <p14:sldId id="662"/>
            <p14:sldId id="663"/>
            <p14:sldId id="665"/>
            <p14:sldId id="666"/>
            <p14:sldId id="667"/>
          </p14:sldIdLst>
        </p14:section>
        <p14:section name="IV.3. Examples of activation functions" id="{D9A7AA55-D3EC-434F-A372-F9D3C2F6A75B}">
          <p14:sldIdLst>
            <p14:sldId id="668"/>
            <p14:sldId id="669"/>
            <p14:sldId id="716"/>
            <p14:sldId id="670"/>
            <p14:sldId id="671"/>
          </p14:sldIdLst>
        </p14:section>
        <p14:section name="IV.4. Comparing Activation Functions" id="{BA53A43D-03E1-489A-A913-E709A6949603}">
          <p14:sldIdLst>
            <p14:sldId id="673"/>
            <p14:sldId id="720"/>
          </p14:sldIdLst>
        </p14:section>
        <p14:section name="IV.5. The universal approximation theorem" id="{4812B962-AF1F-40A1-83B8-EC595682FB5C}">
          <p14:sldIdLst>
            <p14:sldId id="596"/>
            <p14:sldId id="731"/>
          </p14:sldIdLst>
        </p14:section>
        <p14:section name="References and watchlist" id="{217B8593-1CA5-408D-B198-A5E6ACAB5948}">
          <p14:sldIdLst>
            <p14:sldId id="267"/>
            <p14:sldId id="718"/>
            <p14:sldId id="570"/>
            <p14:sldId id="621"/>
            <p14:sldId id="622"/>
          </p14:sldIdLst>
        </p14:section>
        <p14:section name="Bonus - Additional Initializers" id="{8DF2C4C4-8A78-4B04-A1C2-70254CB15F71}">
          <p14:sldIdLst>
            <p14:sldId id="725"/>
            <p14:sldId id="619"/>
            <p14:sldId id="721"/>
          </p14:sldIdLst>
        </p14:section>
        <p14:section name="Bonus - Additional Activation Functions" id="{3116B097-8818-428F-935C-38515904132F}">
          <p14:sldIdLst>
            <p14:sldId id="727"/>
            <p14:sldId id="723"/>
            <p14:sldId id="719"/>
            <p14:sldId id="672"/>
            <p14:sldId id="717"/>
            <p14:sldId id="73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A446D52-C317-103A-D209-A6D1D99CFF7D}" name="Matthieu De Mari" initials="MDM" userId="Matthieu De Mari" providerId="Non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3989749-D822-4B32-81D8-53343779918B}" v="7" dt="2026-01-12T05:56:44.5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6292" autoAdjust="0"/>
  </p:normalViewPr>
  <p:slideViewPr>
    <p:cSldViewPr snapToGrid="0">
      <p:cViewPr varScale="1">
        <p:scale>
          <a:sx n="98" d="100"/>
          <a:sy n="98" d="100"/>
        </p:scale>
        <p:origin x="103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6/11/relationships/changesInfo" Target="changesInfos/changesInfo1.xml"/><Relationship Id="rId10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ieu De Mari" userId="dfb708c9-d8dc-439f-9a3b-c772bf4a311c" providerId="ADAL" clId="{81E9B007-0C2C-493E-9B93-55A62C9C1F12}"/>
    <pc:docChg chg="custSel delSld modSld modSection">
      <pc:chgData name="Matthieu De Mari" userId="dfb708c9-d8dc-439f-9a3b-c772bf4a311c" providerId="ADAL" clId="{81E9B007-0C2C-493E-9B93-55A62C9C1F12}" dt="2026-01-12T05:58:35.752" v="733" actId="20577"/>
      <pc:docMkLst>
        <pc:docMk/>
      </pc:docMkLst>
      <pc:sldChg chg="modSp mod">
        <pc:chgData name="Matthieu De Mari" userId="dfb708c9-d8dc-439f-9a3b-c772bf4a311c" providerId="ADAL" clId="{81E9B007-0C2C-493E-9B93-55A62C9C1F12}" dt="2026-01-12T05:47:39.910" v="512" actId="20577"/>
        <pc:sldMkLst>
          <pc:docMk/>
          <pc:sldMk cId="3442501962" sldId="257"/>
        </pc:sldMkLst>
        <pc:spChg chg="mod">
          <ac:chgData name="Matthieu De Mari" userId="dfb708c9-d8dc-439f-9a3b-c772bf4a311c" providerId="ADAL" clId="{81E9B007-0C2C-493E-9B93-55A62C9C1F12}" dt="2026-01-12T05:46:23.113" v="475" actId="20577"/>
          <ac:spMkLst>
            <pc:docMk/>
            <pc:sldMk cId="3442501962" sldId="257"/>
            <ac:spMk id="2" creationId="{49D40417-A4D3-4CE8-96E7-708E2439AE7B}"/>
          </ac:spMkLst>
        </pc:spChg>
        <pc:spChg chg="mod">
          <ac:chgData name="Matthieu De Mari" userId="dfb708c9-d8dc-439f-9a3b-c772bf4a311c" providerId="ADAL" clId="{81E9B007-0C2C-493E-9B93-55A62C9C1F12}" dt="2026-01-12T05:47:39.910" v="512" actId="20577"/>
          <ac:spMkLst>
            <pc:docMk/>
            <pc:sldMk cId="3442501962" sldId="257"/>
            <ac:spMk id="3" creationId="{35995840-A9D9-479A-A34F-EA7DC229D38E}"/>
          </ac:spMkLst>
        </pc:spChg>
      </pc:sldChg>
      <pc:sldChg chg="modSp mod">
        <pc:chgData name="Matthieu De Mari" userId="dfb708c9-d8dc-439f-9a3b-c772bf4a311c" providerId="ADAL" clId="{81E9B007-0C2C-493E-9B93-55A62C9C1F12}" dt="2026-01-12T05:46:17.165" v="468" actId="20577"/>
        <pc:sldMkLst>
          <pc:docMk/>
          <pc:sldMk cId="1040156172" sldId="377"/>
        </pc:sldMkLst>
        <pc:spChg chg="mod">
          <ac:chgData name="Matthieu De Mari" userId="dfb708c9-d8dc-439f-9a3b-c772bf4a311c" providerId="ADAL" clId="{81E9B007-0C2C-493E-9B93-55A62C9C1F12}" dt="2026-01-12T05:46:17.165" v="468" actId="20577"/>
          <ac:spMkLst>
            <pc:docMk/>
            <pc:sldMk cId="1040156172" sldId="377"/>
            <ac:spMk id="2" creationId="{080CEB46-CC16-4D19-8C2C-AEE9471D8168}"/>
          </ac:spMkLst>
        </pc:spChg>
      </pc:sldChg>
      <pc:sldChg chg="modSp mod">
        <pc:chgData name="Matthieu De Mari" userId="dfb708c9-d8dc-439f-9a3b-c772bf4a311c" providerId="ADAL" clId="{81E9B007-0C2C-493E-9B93-55A62C9C1F12}" dt="2025-12-18T21:51:19.666" v="45" actId="20577"/>
        <pc:sldMkLst>
          <pc:docMk/>
          <pc:sldMk cId="2506094589" sldId="565"/>
        </pc:sldMkLst>
        <pc:spChg chg="mod">
          <ac:chgData name="Matthieu De Mari" userId="dfb708c9-d8dc-439f-9a3b-c772bf4a311c" providerId="ADAL" clId="{81E9B007-0C2C-493E-9B93-55A62C9C1F12}" dt="2025-12-18T21:51:19.666" v="45" actId="20577"/>
          <ac:spMkLst>
            <pc:docMk/>
            <pc:sldMk cId="2506094589" sldId="565"/>
            <ac:spMk id="7" creationId="{351BBB68-C97A-F968-8AD2-DE508BF2C073}"/>
          </ac:spMkLst>
        </pc:spChg>
      </pc:sldChg>
      <pc:sldChg chg="modSp mod">
        <pc:chgData name="Matthieu De Mari" userId="dfb708c9-d8dc-439f-9a3b-c772bf4a311c" providerId="ADAL" clId="{81E9B007-0C2C-493E-9B93-55A62C9C1F12}" dt="2025-12-18T22:06:41.090" v="303" actId="20577"/>
        <pc:sldMkLst>
          <pc:docMk/>
          <pc:sldMk cId="548617228" sldId="570"/>
        </pc:sldMkLst>
        <pc:spChg chg="mod">
          <ac:chgData name="Matthieu De Mari" userId="dfb708c9-d8dc-439f-9a3b-c772bf4a311c" providerId="ADAL" clId="{81E9B007-0C2C-493E-9B93-55A62C9C1F12}" dt="2025-12-18T22:06:41.090" v="303" actId="20577"/>
          <ac:spMkLst>
            <pc:docMk/>
            <pc:sldMk cId="548617228" sldId="570"/>
            <ac:spMk id="3" creationId="{E475B357-0886-EDDA-5F55-77F580FB4D9B}"/>
          </ac:spMkLst>
        </pc:spChg>
      </pc:sldChg>
      <pc:sldChg chg="del">
        <pc:chgData name="Matthieu De Mari" userId="dfb708c9-d8dc-439f-9a3b-c772bf4a311c" providerId="ADAL" clId="{81E9B007-0C2C-493E-9B93-55A62C9C1F12}" dt="2026-01-12T05:47:42.193" v="513" actId="47"/>
        <pc:sldMkLst>
          <pc:docMk/>
          <pc:sldMk cId="29040365" sldId="586"/>
        </pc:sldMkLst>
      </pc:sldChg>
      <pc:sldChg chg="del">
        <pc:chgData name="Matthieu De Mari" userId="dfb708c9-d8dc-439f-9a3b-c772bf4a311c" providerId="ADAL" clId="{81E9B007-0C2C-493E-9B93-55A62C9C1F12}" dt="2026-01-12T05:47:42.790" v="514" actId="47"/>
        <pc:sldMkLst>
          <pc:docMk/>
          <pc:sldMk cId="4096717383" sldId="587"/>
        </pc:sldMkLst>
      </pc:sldChg>
      <pc:sldChg chg="modSp mod">
        <pc:chgData name="Matthieu De Mari" userId="dfb708c9-d8dc-439f-9a3b-c772bf4a311c" providerId="ADAL" clId="{81E9B007-0C2C-493E-9B93-55A62C9C1F12}" dt="2026-01-12T05:48:20.679" v="527" actId="113"/>
        <pc:sldMkLst>
          <pc:docMk/>
          <pc:sldMk cId="2517159219" sldId="589"/>
        </pc:sldMkLst>
        <pc:spChg chg="mod">
          <ac:chgData name="Matthieu De Mari" userId="dfb708c9-d8dc-439f-9a3b-c772bf4a311c" providerId="ADAL" clId="{81E9B007-0C2C-493E-9B93-55A62C9C1F12}" dt="2026-01-12T05:48:20.679" v="527" actId="113"/>
          <ac:spMkLst>
            <pc:docMk/>
            <pc:sldMk cId="2517159219" sldId="589"/>
            <ac:spMk id="5" creationId="{907B618C-56C3-627D-97E6-AC5AB6A248D3}"/>
          </ac:spMkLst>
        </pc:spChg>
      </pc:sldChg>
      <pc:sldChg chg="modSp mod">
        <pc:chgData name="Matthieu De Mari" userId="dfb708c9-d8dc-439f-9a3b-c772bf4a311c" providerId="ADAL" clId="{81E9B007-0C2C-493E-9B93-55A62C9C1F12}" dt="2025-12-18T21:55:04.215" v="155" actId="20577"/>
        <pc:sldMkLst>
          <pc:docMk/>
          <pc:sldMk cId="2947484205" sldId="591"/>
        </pc:sldMkLst>
        <pc:spChg chg="mod">
          <ac:chgData name="Matthieu De Mari" userId="dfb708c9-d8dc-439f-9a3b-c772bf4a311c" providerId="ADAL" clId="{81E9B007-0C2C-493E-9B93-55A62C9C1F12}" dt="2025-12-18T21:55:04.215" v="155" actId="20577"/>
          <ac:spMkLst>
            <pc:docMk/>
            <pc:sldMk cId="2947484205" sldId="591"/>
            <ac:spMk id="3" creationId="{039E8209-3BE5-7E9D-E54E-A7C1CF1222EE}"/>
          </ac:spMkLst>
        </pc:spChg>
      </pc:sldChg>
      <pc:sldChg chg="modSp mod">
        <pc:chgData name="Matthieu De Mari" userId="dfb708c9-d8dc-439f-9a3b-c772bf4a311c" providerId="ADAL" clId="{81E9B007-0C2C-493E-9B93-55A62C9C1F12}" dt="2026-01-12T05:48:45.887" v="540" actId="27636"/>
        <pc:sldMkLst>
          <pc:docMk/>
          <pc:sldMk cId="3213143018" sldId="615"/>
        </pc:sldMkLst>
        <pc:spChg chg="mod">
          <ac:chgData name="Matthieu De Mari" userId="dfb708c9-d8dc-439f-9a3b-c772bf4a311c" providerId="ADAL" clId="{81E9B007-0C2C-493E-9B93-55A62C9C1F12}" dt="2026-01-12T05:48:45.887" v="540" actId="27636"/>
          <ac:spMkLst>
            <pc:docMk/>
            <pc:sldMk cId="3213143018" sldId="615"/>
            <ac:spMk id="7" creationId="{31C4D057-7509-1C70-7D24-D045801CAC61}"/>
          </ac:spMkLst>
        </pc:spChg>
      </pc:sldChg>
      <pc:sldChg chg="addSp delSp modSp mod">
        <pc:chgData name="Matthieu De Mari" userId="dfb708c9-d8dc-439f-9a3b-c772bf4a311c" providerId="ADAL" clId="{81E9B007-0C2C-493E-9B93-55A62C9C1F12}" dt="2026-01-12T05:48:59.259" v="542" actId="122"/>
        <pc:sldMkLst>
          <pc:docMk/>
          <pc:sldMk cId="272248794" sldId="616"/>
        </pc:sldMkLst>
        <pc:spChg chg="mod">
          <ac:chgData name="Matthieu De Mari" userId="dfb708c9-d8dc-439f-9a3b-c772bf4a311c" providerId="ADAL" clId="{81E9B007-0C2C-493E-9B93-55A62C9C1F12}" dt="2026-01-12T05:48:59.259" v="542" actId="122"/>
          <ac:spMkLst>
            <pc:docMk/>
            <pc:sldMk cId="272248794" sldId="616"/>
            <ac:spMk id="2" creationId="{F155462C-3DEF-4B5A-AA92-FDAF554521A8}"/>
          </ac:spMkLst>
        </pc:spChg>
        <pc:spChg chg="add mod">
          <ac:chgData name="Matthieu De Mari" userId="dfb708c9-d8dc-439f-9a3b-c772bf4a311c" providerId="ADAL" clId="{81E9B007-0C2C-493E-9B93-55A62C9C1F12}" dt="2026-01-12T05:48:52.893" v="541"/>
          <ac:spMkLst>
            <pc:docMk/>
            <pc:sldMk cId="272248794" sldId="616"/>
            <ac:spMk id="6" creationId="{7B53AFA3-BDA0-85B4-2729-B2E6EEC71A4C}"/>
          </ac:spMkLst>
        </pc:spChg>
      </pc:sldChg>
      <pc:sldChg chg="modSp">
        <pc:chgData name="Matthieu De Mari" userId="dfb708c9-d8dc-439f-9a3b-c772bf4a311c" providerId="ADAL" clId="{81E9B007-0C2C-493E-9B93-55A62C9C1F12}" dt="2025-12-18T21:54:11.875" v="102" actId="20577"/>
        <pc:sldMkLst>
          <pc:docMk/>
          <pc:sldMk cId="2692074968" sldId="617"/>
        </pc:sldMkLst>
        <pc:spChg chg="mod">
          <ac:chgData name="Matthieu De Mari" userId="dfb708c9-d8dc-439f-9a3b-c772bf4a311c" providerId="ADAL" clId="{81E9B007-0C2C-493E-9B93-55A62C9C1F12}" dt="2025-12-18T21:54:11.875" v="102" actId="20577"/>
          <ac:spMkLst>
            <pc:docMk/>
            <pc:sldMk cId="2692074968" sldId="617"/>
            <ac:spMk id="5" creationId="{0A7B0056-41D4-B489-229E-8C898A3A5904}"/>
          </ac:spMkLst>
        </pc:spChg>
      </pc:sldChg>
      <pc:sldChg chg="modSp mod">
        <pc:chgData name="Matthieu De Mari" userId="dfb708c9-d8dc-439f-9a3b-c772bf4a311c" providerId="ADAL" clId="{81E9B007-0C2C-493E-9B93-55A62C9C1F12}" dt="2025-12-18T21:54:20.715" v="103" actId="114"/>
        <pc:sldMkLst>
          <pc:docMk/>
          <pc:sldMk cId="3019639347" sldId="620"/>
        </pc:sldMkLst>
        <pc:spChg chg="mod">
          <ac:chgData name="Matthieu De Mari" userId="dfb708c9-d8dc-439f-9a3b-c772bf4a311c" providerId="ADAL" clId="{81E9B007-0C2C-493E-9B93-55A62C9C1F12}" dt="2025-12-18T21:54:20.715" v="103" actId="114"/>
          <ac:spMkLst>
            <pc:docMk/>
            <pc:sldMk cId="3019639347" sldId="620"/>
            <ac:spMk id="5" creationId="{0A7B0056-41D4-B489-229E-8C898A3A5904}"/>
          </ac:spMkLst>
        </pc:spChg>
      </pc:sldChg>
      <pc:sldChg chg="modSp mod">
        <pc:chgData name="Matthieu De Mari" userId="dfb708c9-d8dc-439f-9a3b-c772bf4a311c" providerId="ADAL" clId="{81E9B007-0C2C-493E-9B93-55A62C9C1F12}" dt="2025-12-18T22:09:23.266" v="417" actId="113"/>
        <pc:sldMkLst>
          <pc:docMk/>
          <pc:sldMk cId="2981252275" sldId="621"/>
        </pc:sldMkLst>
        <pc:spChg chg="mod">
          <ac:chgData name="Matthieu De Mari" userId="dfb708c9-d8dc-439f-9a3b-c772bf4a311c" providerId="ADAL" clId="{81E9B007-0C2C-493E-9B93-55A62C9C1F12}" dt="2025-12-18T22:09:23.266" v="417" actId="113"/>
          <ac:spMkLst>
            <pc:docMk/>
            <pc:sldMk cId="2981252275" sldId="621"/>
            <ac:spMk id="3" creationId="{E475B357-0886-EDDA-5F55-77F580FB4D9B}"/>
          </ac:spMkLst>
        </pc:spChg>
      </pc:sldChg>
      <pc:sldChg chg="modSp mod">
        <pc:chgData name="Matthieu De Mari" userId="dfb708c9-d8dc-439f-9a3b-c772bf4a311c" providerId="ADAL" clId="{81E9B007-0C2C-493E-9B93-55A62C9C1F12}" dt="2025-12-18T21:55:37.054" v="159" actId="14100"/>
        <pc:sldMkLst>
          <pc:docMk/>
          <pc:sldMk cId="739961688" sldId="625"/>
        </pc:sldMkLst>
        <pc:spChg chg="mod">
          <ac:chgData name="Matthieu De Mari" userId="dfb708c9-d8dc-439f-9a3b-c772bf4a311c" providerId="ADAL" clId="{81E9B007-0C2C-493E-9B93-55A62C9C1F12}" dt="2025-12-18T21:55:37.054" v="159" actId="14100"/>
          <ac:spMkLst>
            <pc:docMk/>
            <pc:sldMk cId="739961688" sldId="625"/>
            <ac:spMk id="7" creationId="{FE76E93B-C174-ABC8-A6FE-29540C96E6EB}"/>
          </ac:spMkLst>
        </pc:spChg>
      </pc:sldChg>
      <pc:sldChg chg="modSp mod">
        <pc:chgData name="Matthieu De Mari" userId="dfb708c9-d8dc-439f-9a3b-c772bf4a311c" providerId="ADAL" clId="{81E9B007-0C2C-493E-9B93-55A62C9C1F12}" dt="2026-01-12T05:50:25.354" v="652" actId="20577"/>
        <pc:sldMkLst>
          <pc:docMk/>
          <pc:sldMk cId="1370451381" sldId="626"/>
        </pc:sldMkLst>
        <pc:spChg chg="mod">
          <ac:chgData name="Matthieu De Mari" userId="dfb708c9-d8dc-439f-9a3b-c772bf4a311c" providerId="ADAL" clId="{81E9B007-0C2C-493E-9B93-55A62C9C1F12}" dt="2026-01-12T05:50:25.354" v="652" actId="20577"/>
          <ac:spMkLst>
            <pc:docMk/>
            <pc:sldMk cId="1370451381" sldId="626"/>
            <ac:spMk id="7" creationId="{FE76E93B-C174-ABC8-A6FE-29540C96E6EB}"/>
          </ac:spMkLst>
        </pc:spChg>
      </pc:sldChg>
      <pc:sldChg chg="modSp mod">
        <pc:chgData name="Matthieu De Mari" userId="dfb708c9-d8dc-439f-9a3b-c772bf4a311c" providerId="ADAL" clId="{81E9B007-0C2C-493E-9B93-55A62C9C1F12}" dt="2026-01-12T05:50:38.922" v="658" actId="27636"/>
        <pc:sldMkLst>
          <pc:docMk/>
          <pc:sldMk cId="2143533983" sldId="627"/>
        </pc:sldMkLst>
        <pc:spChg chg="mod">
          <ac:chgData name="Matthieu De Mari" userId="dfb708c9-d8dc-439f-9a3b-c772bf4a311c" providerId="ADAL" clId="{81E9B007-0C2C-493E-9B93-55A62C9C1F12}" dt="2026-01-12T05:50:38.922" v="658" actId="27636"/>
          <ac:spMkLst>
            <pc:docMk/>
            <pc:sldMk cId="2143533983" sldId="627"/>
            <ac:spMk id="4" creationId="{B7587BF6-A3C3-923A-CFAC-92467ED1C20A}"/>
          </ac:spMkLst>
        </pc:spChg>
        <pc:spChg chg="mod">
          <ac:chgData name="Matthieu De Mari" userId="dfb708c9-d8dc-439f-9a3b-c772bf4a311c" providerId="ADAL" clId="{81E9B007-0C2C-493E-9B93-55A62C9C1F12}" dt="2026-01-12T05:50:38.914" v="657" actId="27636"/>
          <ac:spMkLst>
            <pc:docMk/>
            <pc:sldMk cId="2143533983" sldId="627"/>
            <ac:spMk id="5" creationId="{1EB9408D-F386-3AF2-19A5-5BF432A0ABD5}"/>
          </ac:spMkLst>
        </pc:spChg>
      </pc:sldChg>
      <pc:sldChg chg="modSp mod">
        <pc:chgData name="Matthieu De Mari" userId="dfb708c9-d8dc-439f-9a3b-c772bf4a311c" providerId="ADAL" clId="{81E9B007-0C2C-493E-9B93-55A62C9C1F12}" dt="2026-01-12T05:50:59.476" v="660" actId="207"/>
        <pc:sldMkLst>
          <pc:docMk/>
          <pc:sldMk cId="4194419191" sldId="628"/>
        </pc:sldMkLst>
        <pc:spChg chg="mod">
          <ac:chgData name="Matthieu De Mari" userId="dfb708c9-d8dc-439f-9a3b-c772bf4a311c" providerId="ADAL" clId="{81E9B007-0C2C-493E-9B93-55A62C9C1F12}" dt="2026-01-12T05:50:59.476" v="660" actId="207"/>
          <ac:spMkLst>
            <pc:docMk/>
            <pc:sldMk cId="4194419191" sldId="628"/>
            <ac:spMk id="4" creationId="{7A4AB427-F8D7-DB85-4E07-2BF6BB0FE9E9}"/>
          </ac:spMkLst>
        </pc:spChg>
      </pc:sldChg>
      <pc:sldChg chg="modSp mod">
        <pc:chgData name="Matthieu De Mari" userId="dfb708c9-d8dc-439f-9a3b-c772bf4a311c" providerId="ADAL" clId="{81E9B007-0C2C-493E-9B93-55A62C9C1F12}" dt="2025-12-18T21:56:56.232" v="192" actId="14100"/>
        <pc:sldMkLst>
          <pc:docMk/>
          <pc:sldMk cId="446899153" sldId="631"/>
        </pc:sldMkLst>
        <pc:spChg chg="mod">
          <ac:chgData name="Matthieu De Mari" userId="dfb708c9-d8dc-439f-9a3b-c772bf4a311c" providerId="ADAL" clId="{81E9B007-0C2C-493E-9B93-55A62C9C1F12}" dt="2025-12-18T21:56:56.232" v="192" actId="14100"/>
          <ac:spMkLst>
            <pc:docMk/>
            <pc:sldMk cId="446899153" sldId="631"/>
            <ac:spMk id="4" creationId="{4ABDFEF4-C645-770F-48AD-284A551D0C76}"/>
          </ac:spMkLst>
        </pc:spChg>
      </pc:sldChg>
      <pc:sldChg chg="modSp mod">
        <pc:chgData name="Matthieu De Mari" userId="dfb708c9-d8dc-439f-9a3b-c772bf4a311c" providerId="ADAL" clId="{81E9B007-0C2C-493E-9B93-55A62C9C1F12}" dt="2026-01-12T05:52:56.144" v="701" actId="14100"/>
        <pc:sldMkLst>
          <pc:docMk/>
          <pc:sldMk cId="2108370273" sldId="632"/>
        </pc:sldMkLst>
        <pc:spChg chg="mod">
          <ac:chgData name="Matthieu De Mari" userId="dfb708c9-d8dc-439f-9a3b-c772bf4a311c" providerId="ADAL" clId="{81E9B007-0C2C-493E-9B93-55A62C9C1F12}" dt="2026-01-12T05:52:56.144" v="701" actId="14100"/>
          <ac:spMkLst>
            <pc:docMk/>
            <pc:sldMk cId="2108370273" sldId="632"/>
            <ac:spMk id="4" creationId="{748A84E3-E56D-689A-FE33-F385477C9C5D}"/>
          </ac:spMkLst>
        </pc:spChg>
      </pc:sldChg>
      <pc:sldChg chg="addSp delSp modSp mod">
        <pc:chgData name="Matthieu De Mari" userId="dfb708c9-d8dc-439f-9a3b-c772bf4a311c" providerId="ADAL" clId="{81E9B007-0C2C-493E-9B93-55A62C9C1F12}" dt="2025-12-18T21:57:49.288" v="199" actId="1076"/>
        <pc:sldMkLst>
          <pc:docMk/>
          <pc:sldMk cId="2709894763" sldId="634"/>
        </pc:sldMkLst>
        <pc:picChg chg="mod">
          <ac:chgData name="Matthieu De Mari" userId="dfb708c9-d8dc-439f-9a3b-c772bf4a311c" providerId="ADAL" clId="{81E9B007-0C2C-493E-9B93-55A62C9C1F12}" dt="2025-12-18T21:57:49.288" v="199" actId="1076"/>
          <ac:picMkLst>
            <pc:docMk/>
            <pc:sldMk cId="2709894763" sldId="634"/>
            <ac:picMk id="3" creationId="{3C63FF38-A4C6-F36C-00C0-E82E71ED9326}"/>
          </ac:picMkLst>
        </pc:picChg>
      </pc:sldChg>
      <pc:sldChg chg="modSp mod">
        <pc:chgData name="Matthieu De Mari" userId="dfb708c9-d8dc-439f-9a3b-c772bf4a311c" providerId="ADAL" clId="{81E9B007-0C2C-493E-9B93-55A62C9C1F12}" dt="2025-12-18T21:56:43.919" v="190" actId="20577"/>
        <pc:sldMkLst>
          <pc:docMk/>
          <pc:sldMk cId="2464844892" sldId="635"/>
        </pc:sldMkLst>
        <pc:spChg chg="mod">
          <ac:chgData name="Matthieu De Mari" userId="dfb708c9-d8dc-439f-9a3b-c772bf4a311c" providerId="ADAL" clId="{81E9B007-0C2C-493E-9B93-55A62C9C1F12}" dt="2025-12-18T21:56:43.919" v="190" actId="20577"/>
          <ac:spMkLst>
            <pc:docMk/>
            <pc:sldMk cId="2464844892" sldId="635"/>
            <ac:spMk id="3" creationId="{A94B8BB6-D04B-5A34-E313-329C5FD8A725}"/>
          </ac:spMkLst>
        </pc:spChg>
      </pc:sldChg>
      <pc:sldChg chg="modSp mod">
        <pc:chgData name="Matthieu De Mari" userId="dfb708c9-d8dc-439f-9a3b-c772bf4a311c" providerId="ADAL" clId="{81E9B007-0C2C-493E-9B93-55A62C9C1F12}" dt="2026-01-12T05:52:14.457" v="684" actId="14100"/>
        <pc:sldMkLst>
          <pc:docMk/>
          <pc:sldMk cId="283574109" sldId="636"/>
        </pc:sldMkLst>
        <pc:spChg chg="mod">
          <ac:chgData name="Matthieu De Mari" userId="dfb708c9-d8dc-439f-9a3b-c772bf4a311c" providerId="ADAL" clId="{81E9B007-0C2C-493E-9B93-55A62C9C1F12}" dt="2026-01-12T05:52:00.148" v="680" actId="20577"/>
          <ac:spMkLst>
            <pc:docMk/>
            <pc:sldMk cId="283574109" sldId="636"/>
            <ac:spMk id="3" creationId="{BF44B0CF-0CAC-3504-7AB3-559E76A4A1BC}"/>
          </ac:spMkLst>
        </pc:spChg>
        <pc:spChg chg="mod">
          <ac:chgData name="Matthieu De Mari" userId="dfb708c9-d8dc-439f-9a3b-c772bf4a311c" providerId="ADAL" clId="{81E9B007-0C2C-493E-9B93-55A62C9C1F12}" dt="2026-01-12T05:52:14.457" v="684" actId="14100"/>
          <ac:spMkLst>
            <pc:docMk/>
            <pc:sldMk cId="283574109" sldId="636"/>
            <ac:spMk id="4" creationId="{F36265AC-4A95-EBAB-186D-C038C4F2C11F}"/>
          </ac:spMkLst>
        </pc:spChg>
      </pc:sldChg>
      <pc:sldChg chg="modSp mod">
        <pc:chgData name="Matthieu De Mari" userId="dfb708c9-d8dc-439f-9a3b-c772bf4a311c" providerId="ADAL" clId="{81E9B007-0C2C-493E-9B93-55A62C9C1F12}" dt="2026-01-12T05:53:09.536" v="706" actId="14100"/>
        <pc:sldMkLst>
          <pc:docMk/>
          <pc:sldMk cId="2999193099" sldId="638"/>
        </pc:sldMkLst>
        <pc:spChg chg="mod">
          <ac:chgData name="Matthieu De Mari" userId="dfb708c9-d8dc-439f-9a3b-c772bf4a311c" providerId="ADAL" clId="{81E9B007-0C2C-493E-9B93-55A62C9C1F12}" dt="2026-01-12T05:53:09.536" v="706" actId="14100"/>
          <ac:spMkLst>
            <pc:docMk/>
            <pc:sldMk cId="2999193099" sldId="638"/>
            <ac:spMk id="7" creationId="{FE76E93B-C174-ABC8-A6FE-29540C96E6EB}"/>
          </ac:spMkLst>
        </pc:spChg>
      </pc:sldChg>
      <pc:sldChg chg="addSp delSp modSp mod">
        <pc:chgData name="Matthieu De Mari" userId="dfb708c9-d8dc-439f-9a3b-c772bf4a311c" providerId="ADAL" clId="{81E9B007-0C2C-493E-9B93-55A62C9C1F12}" dt="2026-01-12T05:55:27.651" v="721" actId="1076"/>
        <pc:sldMkLst>
          <pc:docMk/>
          <pc:sldMk cId="3269279707" sldId="641"/>
        </pc:sldMkLst>
        <pc:spChg chg="mod">
          <ac:chgData name="Matthieu De Mari" userId="dfb708c9-d8dc-439f-9a3b-c772bf4a311c" providerId="ADAL" clId="{81E9B007-0C2C-493E-9B93-55A62C9C1F12}" dt="2026-01-12T05:55:25.881" v="720" actId="20577"/>
          <ac:spMkLst>
            <pc:docMk/>
            <pc:sldMk cId="3269279707" sldId="641"/>
            <ac:spMk id="4" creationId="{DB727DFC-B7C8-21A1-A27E-3DC8BD3CEF90}"/>
          </ac:spMkLst>
        </pc:spChg>
        <pc:picChg chg="add del mod">
          <ac:chgData name="Matthieu De Mari" userId="dfb708c9-d8dc-439f-9a3b-c772bf4a311c" providerId="ADAL" clId="{81E9B007-0C2C-493E-9B93-55A62C9C1F12}" dt="2026-01-12T05:55:10.319" v="715" actId="478"/>
          <ac:picMkLst>
            <pc:docMk/>
            <pc:sldMk cId="3269279707" sldId="641"/>
            <ac:picMk id="5" creationId="{CD19CFBC-0DA4-E81C-0BA9-7A8A483B67F0}"/>
          </ac:picMkLst>
        </pc:picChg>
        <pc:picChg chg="add mod modCrop">
          <ac:chgData name="Matthieu De Mari" userId="dfb708c9-d8dc-439f-9a3b-c772bf4a311c" providerId="ADAL" clId="{81E9B007-0C2C-493E-9B93-55A62C9C1F12}" dt="2026-01-12T05:55:27.651" v="721" actId="1076"/>
          <ac:picMkLst>
            <pc:docMk/>
            <pc:sldMk cId="3269279707" sldId="641"/>
            <ac:picMk id="6" creationId="{F08F11E0-2A12-207D-BAB4-CB834DC22CED}"/>
          </ac:picMkLst>
        </pc:picChg>
      </pc:sldChg>
      <pc:sldChg chg="modSp mod">
        <pc:chgData name="Matthieu De Mari" userId="dfb708c9-d8dc-439f-9a3b-c772bf4a311c" providerId="ADAL" clId="{81E9B007-0C2C-493E-9B93-55A62C9C1F12}" dt="2025-12-18T21:59:17.375" v="248" actId="14100"/>
        <pc:sldMkLst>
          <pc:docMk/>
          <pc:sldMk cId="2948259004" sldId="642"/>
        </pc:sldMkLst>
        <pc:spChg chg="mod">
          <ac:chgData name="Matthieu De Mari" userId="dfb708c9-d8dc-439f-9a3b-c772bf4a311c" providerId="ADAL" clId="{81E9B007-0C2C-493E-9B93-55A62C9C1F12}" dt="2025-12-18T21:59:17.375" v="248" actId="14100"/>
          <ac:spMkLst>
            <pc:docMk/>
            <pc:sldMk cId="2948259004" sldId="642"/>
            <ac:spMk id="4" creationId="{07ED02BD-2046-DB2E-B447-9B6CABBB7D53}"/>
          </ac:spMkLst>
        </pc:spChg>
      </pc:sldChg>
      <pc:sldChg chg="modSp mod">
        <pc:chgData name="Matthieu De Mari" userId="dfb708c9-d8dc-439f-9a3b-c772bf4a311c" providerId="ADAL" clId="{81E9B007-0C2C-493E-9B93-55A62C9C1F12}" dt="2026-01-08T10:29:18.487" v="452" actId="20577"/>
        <pc:sldMkLst>
          <pc:docMk/>
          <pc:sldMk cId="3061501488" sldId="644"/>
        </pc:sldMkLst>
        <pc:spChg chg="mod">
          <ac:chgData name="Matthieu De Mari" userId="dfb708c9-d8dc-439f-9a3b-c772bf4a311c" providerId="ADAL" clId="{81E9B007-0C2C-493E-9B93-55A62C9C1F12}" dt="2026-01-08T10:29:18.487" v="452" actId="20577"/>
          <ac:spMkLst>
            <pc:docMk/>
            <pc:sldMk cId="3061501488" sldId="644"/>
            <ac:spMk id="3" creationId="{BF44B0CF-0CAC-3504-7AB3-559E76A4A1BC}"/>
          </ac:spMkLst>
        </pc:spChg>
      </pc:sldChg>
      <pc:sldChg chg="addSp delSp modSp mod">
        <pc:chgData name="Matthieu De Mari" userId="dfb708c9-d8dc-439f-9a3b-c772bf4a311c" providerId="ADAL" clId="{81E9B007-0C2C-493E-9B93-55A62C9C1F12}" dt="2026-01-12T05:56:48.150" v="726" actId="1076"/>
        <pc:sldMkLst>
          <pc:docMk/>
          <pc:sldMk cId="1535134496" sldId="647"/>
        </pc:sldMkLst>
        <pc:picChg chg="add mod">
          <ac:chgData name="Matthieu De Mari" userId="dfb708c9-d8dc-439f-9a3b-c772bf4a311c" providerId="ADAL" clId="{81E9B007-0C2C-493E-9B93-55A62C9C1F12}" dt="2026-01-12T05:56:48.150" v="726" actId="1076"/>
          <ac:picMkLst>
            <pc:docMk/>
            <pc:sldMk cId="1535134496" sldId="647"/>
            <ac:picMk id="2" creationId="{0B13134F-3FE5-9ABF-AC82-190C9976E740}"/>
          </ac:picMkLst>
        </pc:picChg>
        <pc:picChg chg="del">
          <ac:chgData name="Matthieu De Mari" userId="dfb708c9-d8dc-439f-9a3b-c772bf4a311c" providerId="ADAL" clId="{81E9B007-0C2C-493E-9B93-55A62C9C1F12}" dt="2026-01-12T05:56:43.991" v="722" actId="478"/>
          <ac:picMkLst>
            <pc:docMk/>
            <pc:sldMk cId="1535134496" sldId="647"/>
            <ac:picMk id="7" creationId="{B1669383-94A6-767A-E9E2-8A1B5522C211}"/>
          </ac:picMkLst>
        </pc:picChg>
      </pc:sldChg>
      <pc:sldChg chg="modSp mod">
        <pc:chgData name="Matthieu De Mari" userId="dfb708c9-d8dc-439f-9a3b-c772bf4a311c" providerId="ADAL" clId="{81E9B007-0C2C-493E-9B93-55A62C9C1F12}" dt="2026-01-12T05:57:18.180" v="728" actId="14100"/>
        <pc:sldMkLst>
          <pc:docMk/>
          <pc:sldMk cId="639167993" sldId="648"/>
        </pc:sldMkLst>
        <pc:picChg chg="mod">
          <ac:chgData name="Matthieu De Mari" userId="dfb708c9-d8dc-439f-9a3b-c772bf4a311c" providerId="ADAL" clId="{81E9B007-0C2C-493E-9B93-55A62C9C1F12}" dt="2026-01-12T05:57:18.180" v="728" actId="14100"/>
          <ac:picMkLst>
            <pc:docMk/>
            <pc:sldMk cId="639167993" sldId="648"/>
            <ac:picMk id="5" creationId="{37B90C47-6C6E-ABFD-D799-06E6C8A19DA8}"/>
          </ac:picMkLst>
        </pc:picChg>
      </pc:sldChg>
      <pc:sldChg chg="modSp mod">
        <pc:chgData name="Matthieu De Mari" userId="dfb708c9-d8dc-439f-9a3b-c772bf4a311c" providerId="ADAL" clId="{81E9B007-0C2C-493E-9B93-55A62C9C1F12}" dt="2026-01-12T05:57:24.213" v="730" actId="20577"/>
        <pc:sldMkLst>
          <pc:docMk/>
          <pc:sldMk cId="687017678" sldId="649"/>
        </pc:sldMkLst>
        <pc:spChg chg="mod">
          <ac:chgData name="Matthieu De Mari" userId="dfb708c9-d8dc-439f-9a3b-c772bf4a311c" providerId="ADAL" clId="{81E9B007-0C2C-493E-9B93-55A62C9C1F12}" dt="2026-01-12T05:57:24.213" v="730" actId="20577"/>
          <ac:spMkLst>
            <pc:docMk/>
            <pc:sldMk cId="687017678" sldId="649"/>
            <ac:spMk id="3" creationId="{9E2CC316-247E-0435-3752-D890B3F70FEF}"/>
          </ac:spMkLst>
        </pc:spChg>
      </pc:sldChg>
      <pc:sldChg chg="modSp mod">
        <pc:chgData name="Matthieu De Mari" userId="dfb708c9-d8dc-439f-9a3b-c772bf4a311c" providerId="ADAL" clId="{81E9B007-0C2C-493E-9B93-55A62C9C1F12}" dt="2025-12-18T22:02:48.085" v="288" actId="20577"/>
        <pc:sldMkLst>
          <pc:docMk/>
          <pc:sldMk cId="1442844384" sldId="667"/>
        </pc:sldMkLst>
        <pc:spChg chg="mod">
          <ac:chgData name="Matthieu De Mari" userId="dfb708c9-d8dc-439f-9a3b-c772bf4a311c" providerId="ADAL" clId="{81E9B007-0C2C-493E-9B93-55A62C9C1F12}" dt="2025-12-18T22:02:48.085" v="288" actId="20577"/>
          <ac:spMkLst>
            <pc:docMk/>
            <pc:sldMk cId="1442844384" sldId="667"/>
            <ac:spMk id="5" creationId="{05642C26-AA61-A804-F438-6FAB9FE447AD}"/>
          </ac:spMkLst>
        </pc:spChg>
      </pc:sldChg>
      <pc:sldChg chg="modSp mod">
        <pc:chgData name="Matthieu De Mari" userId="dfb708c9-d8dc-439f-9a3b-c772bf4a311c" providerId="ADAL" clId="{81E9B007-0C2C-493E-9B93-55A62C9C1F12}" dt="2025-12-18T22:06:05.697" v="289" actId="114"/>
        <pc:sldMkLst>
          <pc:docMk/>
          <pc:sldMk cId="179957487" sldId="673"/>
        </pc:sldMkLst>
        <pc:spChg chg="mod">
          <ac:chgData name="Matthieu De Mari" userId="dfb708c9-d8dc-439f-9a3b-c772bf4a311c" providerId="ADAL" clId="{81E9B007-0C2C-493E-9B93-55A62C9C1F12}" dt="2025-12-18T22:06:05.697" v="289" actId="114"/>
          <ac:spMkLst>
            <pc:docMk/>
            <pc:sldMk cId="179957487" sldId="673"/>
            <ac:spMk id="3" creationId="{3F883520-5979-DD03-88CB-835DDFEF3270}"/>
          </ac:spMkLst>
        </pc:spChg>
      </pc:sldChg>
      <pc:sldChg chg="modSp mod">
        <pc:chgData name="Matthieu De Mari" userId="dfb708c9-d8dc-439f-9a3b-c772bf4a311c" providerId="ADAL" clId="{81E9B007-0C2C-493E-9B93-55A62C9C1F12}" dt="2026-01-08T10:32:30.247" v="464" actId="20577"/>
        <pc:sldMkLst>
          <pc:docMk/>
          <pc:sldMk cId="1839933179" sldId="717"/>
        </pc:sldMkLst>
        <pc:spChg chg="mod">
          <ac:chgData name="Matthieu De Mari" userId="dfb708c9-d8dc-439f-9a3b-c772bf4a311c" providerId="ADAL" clId="{81E9B007-0C2C-493E-9B93-55A62C9C1F12}" dt="2026-01-08T10:32:30.247" v="464" actId="20577"/>
          <ac:spMkLst>
            <pc:docMk/>
            <pc:sldMk cId="1839933179" sldId="717"/>
            <ac:spMk id="5" creationId="{DEEAB8EC-8D2E-CD4E-9825-A139113B0438}"/>
          </ac:spMkLst>
        </pc:spChg>
      </pc:sldChg>
      <pc:sldChg chg="modSp mod">
        <pc:chgData name="Matthieu De Mari" userId="dfb708c9-d8dc-439f-9a3b-c772bf4a311c" providerId="ADAL" clId="{81E9B007-0C2C-493E-9B93-55A62C9C1F12}" dt="2026-01-12T05:58:35.752" v="733" actId="20577"/>
        <pc:sldMkLst>
          <pc:docMk/>
          <pc:sldMk cId="1455698990" sldId="726"/>
        </pc:sldMkLst>
        <pc:spChg chg="mod">
          <ac:chgData name="Matthieu De Mari" userId="dfb708c9-d8dc-439f-9a3b-c772bf4a311c" providerId="ADAL" clId="{81E9B007-0C2C-493E-9B93-55A62C9C1F12}" dt="2026-01-12T05:58:35.752" v="733" actId="20577"/>
          <ac:spMkLst>
            <pc:docMk/>
            <pc:sldMk cId="1455698990" sldId="726"/>
            <ac:spMk id="7" creationId="{97089215-FD58-B6AB-524D-03F21C1DC932}"/>
          </ac:spMkLst>
        </pc:spChg>
      </pc:sldChg>
      <pc:sldChg chg="modSp mod">
        <pc:chgData name="Matthieu De Mari" userId="dfb708c9-d8dc-439f-9a3b-c772bf4a311c" providerId="ADAL" clId="{81E9B007-0C2C-493E-9B93-55A62C9C1F12}" dt="2026-01-12T05:51:06.632" v="664" actId="5793"/>
        <pc:sldMkLst>
          <pc:docMk/>
          <pc:sldMk cId="3592889623" sldId="728"/>
        </pc:sldMkLst>
        <pc:spChg chg="mod">
          <ac:chgData name="Matthieu De Mari" userId="dfb708c9-d8dc-439f-9a3b-c772bf4a311c" providerId="ADAL" clId="{81E9B007-0C2C-493E-9B93-55A62C9C1F12}" dt="2026-01-12T05:51:06.632" v="664" actId="5793"/>
          <ac:spMkLst>
            <pc:docMk/>
            <pc:sldMk cId="3592889623" sldId="728"/>
            <ac:spMk id="7" creationId="{FE76E93B-C174-ABC8-A6FE-29540C96E6EB}"/>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20.png"/><Relationship Id="rId1" Type="http://schemas.openxmlformats.org/officeDocument/2006/relationships/image" Target="../media/image510.png"/><Relationship Id="rId6" Type="http://schemas.openxmlformats.org/officeDocument/2006/relationships/image" Target="../media/image562.png"/><Relationship Id="rId5" Type="http://schemas.openxmlformats.org/officeDocument/2006/relationships/image" Target="../media/image551.png"/><Relationship Id="rId4" Type="http://schemas.openxmlformats.org/officeDocument/2006/relationships/image" Target="../media/image54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3A6167-6C2C-41A9-928F-00AC906DF1A5}" type="doc">
      <dgm:prSet loTypeId="urn:microsoft.com/office/officeart/2005/8/layout/cycle5" loCatId="cycle" qsTypeId="urn:microsoft.com/office/officeart/2005/8/quickstyle/simple1" qsCatId="simple" csTypeId="urn:microsoft.com/office/officeart/2005/8/colors/accent1_2" csCatId="accent1" phldr="1"/>
      <dgm:spPr/>
      <dgm:t>
        <a:bodyPr/>
        <a:lstStyle/>
        <a:p>
          <a:endParaRPr lang="en-SG"/>
        </a:p>
      </dgm:t>
    </dgm:pt>
    <dgm:pt modelId="{41F89D17-E815-4EF3-9C0E-76B05CBBA708}">
      <dgm:prSet phldrT="[Text]"/>
      <dgm:spPr/>
      <dgm:t>
        <a:bodyPr/>
        <a:lstStyle/>
        <a:p>
          <a:r>
            <a:rPr lang="en-GB" dirty="0"/>
            <a:t>Forward pass on dataset samples. Compute errors and loss function.</a:t>
          </a:r>
          <a:endParaRPr lang="en-SG" dirty="0"/>
        </a:p>
      </dgm:t>
    </dgm:pt>
    <dgm:pt modelId="{D574C9C1-A4AA-49C5-819B-4EBBC2772820}" type="parTrans" cxnId="{F25C8719-77E5-455A-B589-496DA3355AED}">
      <dgm:prSet/>
      <dgm:spPr/>
      <dgm:t>
        <a:bodyPr/>
        <a:lstStyle/>
        <a:p>
          <a:endParaRPr lang="en-SG"/>
        </a:p>
      </dgm:t>
    </dgm:pt>
    <dgm:pt modelId="{6814B458-A7AA-417B-8859-91B172FC904B}" type="sibTrans" cxnId="{F25C8719-77E5-455A-B589-496DA3355AED}">
      <dgm:prSet/>
      <dgm:spPr/>
      <dgm:t>
        <a:bodyPr/>
        <a:lstStyle/>
        <a:p>
          <a:endParaRPr lang="en-SG"/>
        </a:p>
      </dgm:t>
    </dgm:pt>
    <dgm:pt modelId="{B214E32C-B9C1-412B-92AE-F7AF02D76F06}">
      <dgm:prSet phldrT="[Text]"/>
      <dgm:spPr/>
      <dgm:t>
        <a:bodyPr/>
        <a:lstStyle/>
        <a:p>
          <a:r>
            <a:rPr lang="en-GB" dirty="0"/>
            <a:t>Use new loss value to compute gradients. Adjust parameters with backprop.</a:t>
          </a:r>
          <a:endParaRPr lang="en-SG" dirty="0"/>
        </a:p>
      </dgm:t>
    </dgm:pt>
    <dgm:pt modelId="{B4D93966-2CA3-49B4-8245-3B3CBEC803CF}" type="parTrans" cxnId="{EEC1F1A9-454B-4B91-8C02-638D90D2AA64}">
      <dgm:prSet/>
      <dgm:spPr/>
      <dgm:t>
        <a:bodyPr/>
        <a:lstStyle/>
        <a:p>
          <a:endParaRPr lang="en-SG"/>
        </a:p>
      </dgm:t>
    </dgm:pt>
    <dgm:pt modelId="{EEAA2037-DE38-4FB4-8D50-20CC3EED9FF8}" type="sibTrans" cxnId="{EEC1F1A9-454B-4B91-8C02-638D90D2AA64}">
      <dgm:prSet/>
      <dgm:spPr/>
      <dgm:t>
        <a:bodyPr/>
        <a:lstStyle/>
        <a:p>
          <a:endParaRPr lang="en-SG"/>
        </a:p>
      </dgm:t>
    </dgm:pt>
    <dgm:pt modelId="{98E926EB-135D-48DD-863B-667F3679062A}">
      <dgm:prSet phldrT="[Text]"/>
      <dgm:spPr/>
      <dgm:t>
        <a:bodyPr/>
        <a:lstStyle/>
        <a:p>
          <a:r>
            <a:rPr lang="en-GB" dirty="0"/>
            <a:t>Repeat until convergence or max number of iterations, as in GD earlier.</a:t>
          </a:r>
          <a:endParaRPr lang="en-SG" dirty="0"/>
        </a:p>
      </dgm:t>
    </dgm:pt>
    <dgm:pt modelId="{5558CFFD-9184-4A0B-A556-2DC05242B701}" type="parTrans" cxnId="{D8820F00-5162-4053-8D1F-AECF67F9F5B7}">
      <dgm:prSet/>
      <dgm:spPr/>
      <dgm:t>
        <a:bodyPr/>
        <a:lstStyle/>
        <a:p>
          <a:endParaRPr lang="en-SG"/>
        </a:p>
      </dgm:t>
    </dgm:pt>
    <dgm:pt modelId="{6EB6D0D8-91DA-4F04-83EE-493CE9F6AD58}" type="sibTrans" cxnId="{D8820F00-5162-4053-8D1F-AECF67F9F5B7}">
      <dgm:prSet/>
      <dgm:spPr/>
      <dgm:t>
        <a:bodyPr/>
        <a:lstStyle/>
        <a:p>
          <a:endParaRPr lang="en-SG"/>
        </a:p>
      </dgm:t>
    </dgm:pt>
    <dgm:pt modelId="{16A4867E-33FE-4328-95A1-AFFB04A47A61}" type="pres">
      <dgm:prSet presAssocID="{3A3A6167-6C2C-41A9-928F-00AC906DF1A5}" presName="cycle" presStyleCnt="0">
        <dgm:presLayoutVars>
          <dgm:dir/>
          <dgm:resizeHandles val="exact"/>
        </dgm:presLayoutVars>
      </dgm:prSet>
      <dgm:spPr/>
    </dgm:pt>
    <dgm:pt modelId="{AEDB912B-6CD0-4E62-BC46-7374D0B7F531}" type="pres">
      <dgm:prSet presAssocID="{41F89D17-E815-4EF3-9C0E-76B05CBBA708}" presName="node" presStyleLbl="node1" presStyleIdx="0" presStyleCnt="3">
        <dgm:presLayoutVars>
          <dgm:bulletEnabled val="1"/>
        </dgm:presLayoutVars>
      </dgm:prSet>
      <dgm:spPr/>
    </dgm:pt>
    <dgm:pt modelId="{E3FB4E1A-8773-414E-A870-FE7E122753E5}" type="pres">
      <dgm:prSet presAssocID="{41F89D17-E815-4EF3-9C0E-76B05CBBA708}" presName="spNode" presStyleCnt="0"/>
      <dgm:spPr/>
    </dgm:pt>
    <dgm:pt modelId="{19CEF774-A24B-43ED-8BE5-AFF3B996D8C8}" type="pres">
      <dgm:prSet presAssocID="{6814B458-A7AA-417B-8859-91B172FC904B}" presName="sibTrans" presStyleLbl="sibTrans1D1" presStyleIdx="0" presStyleCnt="3"/>
      <dgm:spPr/>
    </dgm:pt>
    <dgm:pt modelId="{C8629A62-D246-4C9C-A371-EF172DD923CB}" type="pres">
      <dgm:prSet presAssocID="{B214E32C-B9C1-412B-92AE-F7AF02D76F06}" presName="node" presStyleLbl="node1" presStyleIdx="1" presStyleCnt="3">
        <dgm:presLayoutVars>
          <dgm:bulletEnabled val="1"/>
        </dgm:presLayoutVars>
      </dgm:prSet>
      <dgm:spPr/>
    </dgm:pt>
    <dgm:pt modelId="{BE531EF3-27B2-4E28-88C6-4F4288227334}" type="pres">
      <dgm:prSet presAssocID="{B214E32C-B9C1-412B-92AE-F7AF02D76F06}" presName="spNode" presStyleCnt="0"/>
      <dgm:spPr/>
    </dgm:pt>
    <dgm:pt modelId="{8DFFBC6C-5BF6-494E-BCD9-7424940D0A5A}" type="pres">
      <dgm:prSet presAssocID="{EEAA2037-DE38-4FB4-8D50-20CC3EED9FF8}" presName="sibTrans" presStyleLbl="sibTrans1D1" presStyleIdx="1" presStyleCnt="3"/>
      <dgm:spPr/>
    </dgm:pt>
    <dgm:pt modelId="{7B051FAB-4F2C-43A6-A08D-D8A73D6B2C30}" type="pres">
      <dgm:prSet presAssocID="{98E926EB-135D-48DD-863B-667F3679062A}" presName="node" presStyleLbl="node1" presStyleIdx="2" presStyleCnt="3">
        <dgm:presLayoutVars>
          <dgm:bulletEnabled val="1"/>
        </dgm:presLayoutVars>
      </dgm:prSet>
      <dgm:spPr/>
    </dgm:pt>
    <dgm:pt modelId="{A8EA45B7-AB43-4CCA-9DAD-DC3B6AC6A264}" type="pres">
      <dgm:prSet presAssocID="{98E926EB-135D-48DD-863B-667F3679062A}" presName="spNode" presStyleCnt="0"/>
      <dgm:spPr/>
    </dgm:pt>
    <dgm:pt modelId="{E3D06BB9-B2E3-4E43-B093-97F8E2A98751}" type="pres">
      <dgm:prSet presAssocID="{6EB6D0D8-91DA-4F04-83EE-493CE9F6AD58}" presName="sibTrans" presStyleLbl="sibTrans1D1" presStyleIdx="2" presStyleCnt="3"/>
      <dgm:spPr/>
    </dgm:pt>
  </dgm:ptLst>
  <dgm:cxnLst>
    <dgm:cxn modelId="{D8820F00-5162-4053-8D1F-AECF67F9F5B7}" srcId="{3A3A6167-6C2C-41A9-928F-00AC906DF1A5}" destId="{98E926EB-135D-48DD-863B-667F3679062A}" srcOrd="2" destOrd="0" parTransId="{5558CFFD-9184-4A0B-A556-2DC05242B701}" sibTransId="{6EB6D0D8-91DA-4F04-83EE-493CE9F6AD58}"/>
    <dgm:cxn modelId="{9F069111-3A34-4A2C-914D-A48CEF2A3FEB}" type="presOf" srcId="{6814B458-A7AA-417B-8859-91B172FC904B}" destId="{19CEF774-A24B-43ED-8BE5-AFF3B996D8C8}" srcOrd="0" destOrd="0" presId="urn:microsoft.com/office/officeart/2005/8/layout/cycle5"/>
    <dgm:cxn modelId="{F25C8719-77E5-455A-B589-496DA3355AED}" srcId="{3A3A6167-6C2C-41A9-928F-00AC906DF1A5}" destId="{41F89D17-E815-4EF3-9C0E-76B05CBBA708}" srcOrd="0" destOrd="0" parTransId="{D574C9C1-A4AA-49C5-819B-4EBBC2772820}" sibTransId="{6814B458-A7AA-417B-8859-91B172FC904B}"/>
    <dgm:cxn modelId="{AC15012A-1397-4786-943C-EFDDD30451C6}" type="presOf" srcId="{6EB6D0D8-91DA-4F04-83EE-493CE9F6AD58}" destId="{E3D06BB9-B2E3-4E43-B093-97F8E2A98751}" srcOrd="0" destOrd="0" presId="urn:microsoft.com/office/officeart/2005/8/layout/cycle5"/>
    <dgm:cxn modelId="{88DA9D48-2D17-499B-A44B-455B69F7AB15}" type="presOf" srcId="{3A3A6167-6C2C-41A9-928F-00AC906DF1A5}" destId="{16A4867E-33FE-4328-95A1-AFFB04A47A61}" srcOrd="0" destOrd="0" presId="urn:microsoft.com/office/officeart/2005/8/layout/cycle5"/>
    <dgm:cxn modelId="{DB8DFA4A-D332-4630-8C7A-92BED060A141}" type="presOf" srcId="{41F89D17-E815-4EF3-9C0E-76B05CBBA708}" destId="{AEDB912B-6CD0-4E62-BC46-7374D0B7F531}" srcOrd="0" destOrd="0" presId="urn:microsoft.com/office/officeart/2005/8/layout/cycle5"/>
    <dgm:cxn modelId="{9DEB4078-72EF-48B8-B712-36BDE9D14531}" type="presOf" srcId="{B214E32C-B9C1-412B-92AE-F7AF02D76F06}" destId="{C8629A62-D246-4C9C-A371-EF172DD923CB}" srcOrd="0" destOrd="0" presId="urn:microsoft.com/office/officeart/2005/8/layout/cycle5"/>
    <dgm:cxn modelId="{01F1A7A5-1733-4FCF-AA46-F8825AA820AB}" type="presOf" srcId="{EEAA2037-DE38-4FB4-8D50-20CC3EED9FF8}" destId="{8DFFBC6C-5BF6-494E-BCD9-7424940D0A5A}" srcOrd="0" destOrd="0" presId="urn:microsoft.com/office/officeart/2005/8/layout/cycle5"/>
    <dgm:cxn modelId="{EEC1F1A9-454B-4B91-8C02-638D90D2AA64}" srcId="{3A3A6167-6C2C-41A9-928F-00AC906DF1A5}" destId="{B214E32C-B9C1-412B-92AE-F7AF02D76F06}" srcOrd="1" destOrd="0" parTransId="{B4D93966-2CA3-49B4-8245-3B3CBEC803CF}" sibTransId="{EEAA2037-DE38-4FB4-8D50-20CC3EED9FF8}"/>
    <dgm:cxn modelId="{CAF6AFDC-B7FC-4A12-AD3F-57BF4732225E}" type="presOf" srcId="{98E926EB-135D-48DD-863B-667F3679062A}" destId="{7B051FAB-4F2C-43A6-A08D-D8A73D6B2C30}" srcOrd="0" destOrd="0" presId="urn:microsoft.com/office/officeart/2005/8/layout/cycle5"/>
    <dgm:cxn modelId="{0A405C05-9D5C-4EB9-853F-F84E4EAC2A38}" type="presParOf" srcId="{16A4867E-33FE-4328-95A1-AFFB04A47A61}" destId="{AEDB912B-6CD0-4E62-BC46-7374D0B7F531}" srcOrd="0" destOrd="0" presId="urn:microsoft.com/office/officeart/2005/8/layout/cycle5"/>
    <dgm:cxn modelId="{7A913773-952D-4940-8D6F-1A25B5C19FD4}" type="presParOf" srcId="{16A4867E-33FE-4328-95A1-AFFB04A47A61}" destId="{E3FB4E1A-8773-414E-A870-FE7E122753E5}" srcOrd="1" destOrd="0" presId="urn:microsoft.com/office/officeart/2005/8/layout/cycle5"/>
    <dgm:cxn modelId="{EE5F72D0-9786-493E-B443-07D9A964BD90}" type="presParOf" srcId="{16A4867E-33FE-4328-95A1-AFFB04A47A61}" destId="{19CEF774-A24B-43ED-8BE5-AFF3B996D8C8}" srcOrd="2" destOrd="0" presId="urn:microsoft.com/office/officeart/2005/8/layout/cycle5"/>
    <dgm:cxn modelId="{457F1090-122D-4D52-9F58-240655C6771B}" type="presParOf" srcId="{16A4867E-33FE-4328-95A1-AFFB04A47A61}" destId="{C8629A62-D246-4C9C-A371-EF172DD923CB}" srcOrd="3" destOrd="0" presId="urn:microsoft.com/office/officeart/2005/8/layout/cycle5"/>
    <dgm:cxn modelId="{D7AD564F-2CC3-4BBF-9176-9CB18F3331F9}" type="presParOf" srcId="{16A4867E-33FE-4328-95A1-AFFB04A47A61}" destId="{BE531EF3-27B2-4E28-88C6-4F4288227334}" srcOrd="4" destOrd="0" presId="urn:microsoft.com/office/officeart/2005/8/layout/cycle5"/>
    <dgm:cxn modelId="{72D97E56-FFC4-4C05-9345-AFDE75DFCD3F}" type="presParOf" srcId="{16A4867E-33FE-4328-95A1-AFFB04A47A61}" destId="{8DFFBC6C-5BF6-494E-BCD9-7424940D0A5A}" srcOrd="5" destOrd="0" presId="urn:microsoft.com/office/officeart/2005/8/layout/cycle5"/>
    <dgm:cxn modelId="{F1B59F06-66F4-4FB8-A9D6-D04D5D705148}" type="presParOf" srcId="{16A4867E-33FE-4328-95A1-AFFB04A47A61}" destId="{7B051FAB-4F2C-43A6-A08D-D8A73D6B2C30}" srcOrd="6" destOrd="0" presId="urn:microsoft.com/office/officeart/2005/8/layout/cycle5"/>
    <dgm:cxn modelId="{735261C5-2794-4806-841B-2B76AC0C0AC7}" type="presParOf" srcId="{16A4867E-33FE-4328-95A1-AFFB04A47A61}" destId="{A8EA45B7-AB43-4CCA-9DAD-DC3B6AC6A264}" srcOrd="7" destOrd="0" presId="urn:microsoft.com/office/officeart/2005/8/layout/cycle5"/>
    <dgm:cxn modelId="{62AF33B9-2B4D-4A2D-9562-8F85C17B0CDD}" type="presParOf" srcId="{16A4867E-33FE-4328-95A1-AFFB04A47A61}" destId="{E3D06BB9-B2E3-4E43-B093-97F8E2A98751}" srcOrd="8" destOrd="0" presId="urn:microsoft.com/office/officeart/2005/8/layout/cycle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DE82F18-D454-4626-AE02-1404760867DE}" type="doc">
      <dgm:prSet loTypeId="urn:microsoft.com/office/officeart/2005/8/layout/arrow6" loCatId="relationship" qsTypeId="urn:microsoft.com/office/officeart/2005/8/quickstyle/simple1" qsCatId="simple" csTypeId="urn:microsoft.com/office/officeart/2005/8/colors/accent1_2" csCatId="accent1" phldr="1"/>
      <dgm:spPr/>
      <dgm:t>
        <a:bodyPr/>
        <a:lstStyle/>
        <a:p>
          <a:endParaRPr lang="en-SG"/>
        </a:p>
      </dgm:t>
    </dgm:pt>
    <dgm:pt modelId="{F12F9318-A5FD-44E3-8209-FACB9D4294A0}">
      <dgm:prSet phldrT="[Text]"/>
      <dgm:spPr/>
      <dgm:t>
        <a:bodyPr/>
        <a:lstStyle/>
        <a:p>
          <a:r>
            <a:rPr lang="en-GB" b="1" u="sng" dirty="0"/>
            <a:t>High Learning rate value:</a:t>
          </a:r>
        </a:p>
        <a:p>
          <a:r>
            <a:rPr lang="en-GB" dirty="0"/>
            <a:t>Trains faster</a:t>
          </a:r>
        </a:p>
        <a:p>
          <a:r>
            <a:rPr lang="en-GB" dirty="0"/>
            <a:t>Risk of overshooting min</a:t>
          </a:r>
        </a:p>
        <a:p>
          <a:r>
            <a:rPr lang="en-GB" dirty="0"/>
            <a:t>Risk of exploding gradient</a:t>
          </a:r>
          <a:endParaRPr lang="en-SG" dirty="0"/>
        </a:p>
      </dgm:t>
    </dgm:pt>
    <dgm:pt modelId="{E9908850-C1DB-4CEC-B680-A58325D0B62B}" type="parTrans" cxnId="{50077834-EAC0-4C54-B9A0-03989CAA5E47}">
      <dgm:prSet/>
      <dgm:spPr/>
      <dgm:t>
        <a:bodyPr/>
        <a:lstStyle/>
        <a:p>
          <a:endParaRPr lang="en-SG"/>
        </a:p>
      </dgm:t>
    </dgm:pt>
    <dgm:pt modelId="{7B7B5EDB-3CE8-4ACA-900D-5F4877AB76FA}" type="sibTrans" cxnId="{50077834-EAC0-4C54-B9A0-03989CAA5E47}">
      <dgm:prSet/>
      <dgm:spPr/>
      <dgm:t>
        <a:bodyPr/>
        <a:lstStyle/>
        <a:p>
          <a:endParaRPr lang="en-SG"/>
        </a:p>
      </dgm:t>
    </dgm:pt>
    <dgm:pt modelId="{ACD2F848-2833-4BCD-BCA6-E75046157B1B}">
      <dgm:prSet phldrT="[Text]"/>
      <dgm:spPr/>
      <dgm:t>
        <a:bodyPr/>
        <a:lstStyle/>
        <a:p>
          <a:r>
            <a:rPr lang="en-GB" b="1" u="sng" dirty="0"/>
            <a:t>Low learning value:</a:t>
          </a:r>
        </a:p>
        <a:p>
          <a:r>
            <a:rPr lang="en-GB" dirty="0"/>
            <a:t>Trains slow, but safe</a:t>
          </a:r>
        </a:p>
        <a:p>
          <a:r>
            <a:rPr lang="en-GB" dirty="0"/>
            <a:t>Risk of training so slow we barely make any changes</a:t>
          </a:r>
          <a:endParaRPr lang="en-SG" dirty="0"/>
        </a:p>
      </dgm:t>
    </dgm:pt>
    <dgm:pt modelId="{FC13C814-A7F7-49BC-B293-81400E87BE39}" type="parTrans" cxnId="{E646B50F-DB99-4773-829F-1842FCD637B0}">
      <dgm:prSet/>
      <dgm:spPr/>
      <dgm:t>
        <a:bodyPr/>
        <a:lstStyle/>
        <a:p>
          <a:endParaRPr lang="en-SG"/>
        </a:p>
      </dgm:t>
    </dgm:pt>
    <dgm:pt modelId="{76E8086B-F3F4-473B-A330-C4DBA740E80A}" type="sibTrans" cxnId="{E646B50F-DB99-4773-829F-1842FCD637B0}">
      <dgm:prSet/>
      <dgm:spPr/>
      <dgm:t>
        <a:bodyPr/>
        <a:lstStyle/>
        <a:p>
          <a:endParaRPr lang="en-SG"/>
        </a:p>
      </dgm:t>
    </dgm:pt>
    <dgm:pt modelId="{70059B52-A95D-4191-A2FA-B97DFE19635A}" type="pres">
      <dgm:prSet presAssocID="{EDE82F18-D454-4626-AE02-1404760867DE}" presName="compositeShape" presStyleCnt="0">
        <dgm:presLayoutVars>
          <dgm:chMax val="2"/>
          <dgm:dir/>
          <dgm:resizeHandles val="exact"/>
        </dgm:presLayoutVars>
      </dgm:prSet>
      <dgm:spPr/>
    </dgm:pt>
    <dgm:pt modelId="{60660ACD-7D09-414C-AD44-FB0536FFD702}" type="pres">
      <dgm:prSet presAssocID="{EDE82F18-D454-4626-AE02-1404760867DE}" presName="ribbon" presStyleLbl="node1" presStyleIdx="0" presStyleCnt="1"/>
      <dgm:spPr/>
    </dgm:pt>
    <dgm:pt modelId="{93CA706E-2DB2-4677-9B6E-D0BA04C5D1AD}" type="pres">
      <dgm:prSet presAssocID="{EDE82F18-D454-4626-AE02-1404760867DE}" presName="leftArrowText" presStyleLbl="node1" presStyleIdx="0" presStyleCnt="1">
        <dgm:presLayoutVars>
          <dgm:chMax val="0"/>
          <dgm:bulletEnabled val="1"/>
        </dgm:presLayoutVars>
      </dgm:prSet>
      <dgm:spPr/>
    </dgm:pt>
    <dgm:pt modelId="{DA61FCB3-52EE-4D6D-9F57-8CF35269BD3E}" type="pres">
      <dgm:prSet presAssocID="{EDE82F18-D454-4626-AE02-1404760867DE}" presName="rightArrowText" presStyleLbl="node1" presStyleIdx="0" presStyleCnt="1">
        <dgm:presLayoutVars>
          <dgm:chMax val="0"/>
          <dgm:bulletEnabled val="1"/>
        </dgm:presLayoutVars>
      </dgm:prSet>
      <dgm:spPr/>
    </dgm:pt>
  </dgm:ptLst>
  <dgm:cxnLst>
    <dgm:cxn modelId="{E646B50F-DB99-4773-829F-1842FCD637B0}" srcId="{EDE82F18-D454-4626-AE02-1404760867DE}" destId="{ACD2F848-2833-4BCD-BCA6-E75046157B1B}" srcOrd="1" destOrd="0" parTransId="{FC13C814-A7F7-49BC-B293-81400E87BE39}" sibTransId="{76E8086B-F3F4-473B-A330-C4DBA740E80A}"/>
    <dgm:cxn modelId="{50077834-EAC0-4C54-B9A0-03989CAA5E47}" srcId="{EDE82F18-D454-4626-AE02-1404760867DE}" destId="{F12F9318-A5FD-44E3-8209-FACB9D4294A0}" srcOrd="0" destOrd="0" parTransId="{E9908850-C1DB-4CEC-B680-A58325D0B62B}" sibTransId="{7B7B5EDB-3CE8-4ACA-900D-5F4877AB76FA}"/>
    <dgm:cxn modelId="{6FBD777A-5DDF-45FF-9671-5D9F20B13014}" type="presOf" srcId="{ACD2F848-2833-4BCD-BCA6-E75046157B1B}" destId="{DA61FCB3-52EE-4D6D-9F57-8CF35269BD3E}" srcOrd="0" destOrd="0" presId="urn:microsoft.com/office/officeart/2005/8/layout/arrow6"/>
    <dgm:cxn modelId="{F89188A7-7986-4521-90E9-8996151BB5E0}" type="presOf" srcId="{EDE82F18-D454-4626-AE02-1404760867DE}" destId="{70059B52-A95D-4191-A2FA-B97DFE19635A}" srcOrd="0" destOrd="0" presId="urn:microsoft.com/office/officeart/2005/8/layout/arrow6"/>
    <dgm:cxn modelId="{DAB8C4D9-1B01-4AB7-888E-0DA2D1835301}" type="presOf" srcId="{F12F9318-A5FD-44E3-8209-FACB9D4294A0}" destId="{93CA706E-2DB2-4677-9B6E-D0BA04C5D1AD}" srcOrd="0" destOrd="0" presId="urn:microsoft.com/office/officeart/2005/8/layout/arrow6"/>
    <dgm:cxn modelId="{A828EF40-7BCB-4517-90FC-2227BA404AE4}" type="presParOf" srcId="{70059B52-A95D-4191-A2FA-B97DFE19635A}" destId="{60660ACD-7D09-414C-AD44-FB0536FFD702}" srcOrd="0" destOrd="0" presId="urn:microsoft.com/office/officeart/2005/8/layout/arrow6"/>
    <dgm:cxn modelId="{384AF777-CC79-4F86-9F7F-5825921CB65D}" type="presParOf" srcId="{70059B52-A95D-4191-A2FA-B97DFE19635A}" destId="{93CA706E-2DB2-4677-9B6E-D0BA04C5D1AD}" srcOrd="1" destOrd="0" presId="urn:microsoft.com/office/officeart/2005/8/layout/arrow6"/>
    <dgm:cxn modelId="{A245E5F0-ABB4-412B-A2AC-91534C073111}" type="presParOf" srcId="{70059B52-A95D-4191-A2FA-B97DFE19635A}" destId="{DA61FCB3-52EE-4D6D-9F57-8CF35269BD3E}"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765B8D3-BF28-4A44-9F4F-78FC38DEA463}" type="doc">
      <dgm:prSet loTypeId="urn:microsoft.com/office/officeart/2005/8/layout/StepDownProcess" loCatId="process" qsTypeId="urn:microsoft.com/office/officeart/2005/8/quickstyle/simple1" qsCatId="simple" csTypeId="urn:microsoft.com/office/officeart/2005/8/colors/accent1_2" csCatId="accent1" phldr="1"/>
      <dgm:spPr/>
      <dgm:t>
        <a:bodyPr/>
        <a:lstStyle/>
        <a:p>
          <a:endParaRPr lang="en-SG"/>
        </a:p>
      </dgm:t>
    </dgm:pt>
    <dgm:pt modelId="{022D3D73-5A6B-475C-A941-56B92707B16E}">
      <dgm:prSet phldrT="[Text]"/>
      <dgm:spPr/>
      <dgm:t>
        <a:bodyPr/>
        <a:lstStyle/>
        <a:p>
          <a:r>
            <a:rPr lang="en-GB" dirty="0"/>
            <a:t>Layer input X</a:t>
          </a:r>
          <a:endParaRPr lang="en-SG" dirty="0"/>
        </a:p>
      </dgm:t>
    </dgm:pt>
    <dgm:pt modelId="{C10EF998-1862-45EB-A161-42E84E1F48FC}" type="parTrans" cxnId="{C4E6B11E-6C48-47A0-8E89-FB8D02A0DA3A}">
      <dgm:prSet/>
      <dgm:spPr/>
      <dgm:t>
        <a:bodyPr/>
        <a:lstStyle/>
        <a:p>
          <a:endParaRPr lang="en-SG"/>
        </a:p>
      </dgm:t>
    </dgm:pt>
    <dgm:pt modelId="{8C186C6F-4AD8-4020-B4D5-F13A3C5CADF3}" type="sibTrans" cxnId="{C4E6B11E-6C48-47A0-8E89-FB8D02A0DA3A}">
      <dgm:prSet/>
      <dgm:spPr/>
      <dgm:t>
        <a:bodyPr/>
        <a:lstStyle/>
        <a:p>
          <a:endParaRPr lang="en-SG"/>
        </a:p>
      </dgm:t>
    </dgm:pt>
    <dgm:pt modelId="{3BF3011E-811A-4A9A-885A-AD4F0B8678A7}">
      <dgm:prSet phldrT="[Text]"/>
      <dgm:spPr/>
      <dgm:t>
        <a:bodyPr/>
        <a:lstStyle/>
        <a:p>
          <a:r>
            <a:rPr lang="en-GB" dirty="0"/>
            <a:t>Linear operation</a:t>
          </a:r>
          <a:br>
            <a:rPr lang="en-GB" dirty="0"/>
          </a:br>
          <a:r>
            <a:rPr lang="en-GB" dirty="0"/>
            <a:t>Z = WX+B</a:t>
          </a:r>
          <a:endParaRPr lang="en-SG" dirty="0"/>
        </a:p>
      </dgm:t>
    </dgm:pt>
    <dgm:pt modelId="{B7F084F9-2990-4097-9A84-F3AB20F132F0}" type="parTrans" cxnId="{1C14D8AD-B643-4541-A20B-C17FDF0887A0}">
      <dgm:prSet/>
      <dgm:spPr/>
      <dgm:t>
        <a:bodyPr/>
        <a:lstStyle/>
        <a:p>
          <a:endParaRPr lang="en-SG"/>
        </a:p>
      </dgm:t>
    </dgm:pt>
    <dgm:pt modelId="{CAF32011-A208-4D0F-9832-8AE19A8F67C4}" type="sibTrans" cxnId="{1C14D8AD-B643-4541-A20B-C17FDF0887A0}">
      <dgm:prSet/>
      <dgm:spPr/>
      <dgm:t>
        <a:bodyPr/>
        <a:lstStyle/>
        <a:p>
          <a:endParaRPr lang="en-SG"/>
        </a:p>
      </dgm:t>
    </dgm:pt>
    <dgm:pt modelId="{6FDF6DF2-4D8F-4336-93EE-44FED00DC596}">
      <dgm:prSet phldrT="[Text]"/>
      <dgm:spPr/>
      <dgm:t>
        <a:bodyPr/>
        <a:lstStyle/>
        <a:p>
          <a:r>
            <a:rPr lang="en-GB" dirty="0"/>
            <a:t>Activation function</a:t>
          </a:r>
          <a:br>
            <a:rPr lang="en-GB" dirty="0"/>
          </a:br>
          <a:r>
            <a:rPr lang="en-GB" dirty="0"/>
            <a:t>A = s(Z)</a:t>
          </a:r>
          <a:endParaRPr lang="en-SG" dirty="0"/>
        </a:p>
      </dgm:t>
    </dgm:pt>
    <dgm:pt modelId="{FE25B9D5-5CFB-4645-A539-AA1E5F6C37CF}" type="parTrans" cxnId="{527A9717-61D3-4E47-9BC0-6A9A34EADEAD}">
      <dgm:prSet/>
      <dgm:spPr/>
      <dgm:t>
        <a:bodyPr/>
        <a:lstStyle/>
        <a:p>
          <a:endParaRPr lang="en-SG"/>
        </a:p>
      </dgm:t>
    </dgm:pt>
    <dgm:pt modelId="{2BC6730D-D028-49F3-BE03-6F1737D4868A}" type="sibTrans" cxnId="{527A9717-61D3-4E47-9BC0-6A9A34EADEAD}">
      <dgm:prSet/>
      <dgm:spPr/>
      <dgm:t>
        <a:bodyPr/>
        <a:lstStyle/>
        <a:p>
          <a:endParaRPr lang="en-SG"/>
        </a:p>
      </dgm:t>
    </dgm:pt>
    <dgm:pt modelId="{8F06053C-023F-4B5B-A14D-3653B0088819}">
      <dgm:prSet phldrT="[Text]"/>
      <dgm:spPr/>
      <dgm:t>
        <a:bodyPr/>
        <a:lstStyle/>
        <a:p>
          <a:r>
            <a:rPr lang="en-GB" dirty="0"/>
            <a:t>Layer output A</a:t>
          </a:r>
          <a:endParaRPr lang="en-SG" dirty="0"/>
        </a:p>
      </dgm:t>
    </dgm:pt>
    <dgm:pt modelId="{925EDE76-3B96-40D2-BC2F-F5B9E1CAC89A}" type="parTrans" cxnId="{E0FF6653-A39D-41A4-982A-D68BB7018474}">
      <dgm:prSet/>
      <dgm:spPr/>
      <dgm:t>
        <a:bodyPr/>
        <a:lstStyle/>
        <a:p>
          <a:endParaRPr lang="en-SG"/>
        </a:p>
      </dgm:t>
    </dgm:pt>
    <dgm:pt modelId="{8303FE43-23C8-41AC-AC2D-ADA1580286A7}" type="sibTrans" cxnId="{E0FF6653-A39D-41A4-982A-D68BB7018474}">
      <dgm:prSet/>
      <dgm:spPr/>
      <dgm:t>
        <a:bodyPr/>
        <a:lstStyle/>
        <a:p>
          <a:endParaRPr lang="en-SG"/>
        </a:p>
      </dgm:t>
    </dgm:pt>
    <dgm:pt modelId="{06608F24-7B5D-42EB-A0A0-882ADACDABD6}" type="pres">
      <dgm:prSet presAssocID="{8765B8D3-BF28-4A44-9F4F-78FC38DEA463}" presName="rootnode" presStyleCnt="0">
        <dgm:presLayoutVars>
          <dgm:chMax/>
          <dgm:chPref/>
          <dgm:dir/>
          <dgm:animLvl val="lvl"/>
        </dgm:presLayoutVars>
      </dgm:prSet>
      <dgm:spPr/>
    </dgm:pt>
    <dgm:pt modelId="{E8E55B43-F16B-4D4E-BF7C-594E3649F2FB}" type="pres">
      <dgm:prSet presAssocID="{022D3D73-5A6B-475C-A941-56B92707B16E}" presName="composite" presStyleCnt="0"/>
      <dgm:spPr/>
    </dgm:pt>
    <dgm:pt modelId="{864FB104-16D9-4F05-A3F7-B0E27D6BB4CD}" type="pres">
      <dgm:prSet presAssocID="{022D3D73-5A6B-475C-A941-56B92707B16E}" presName="bentUpArrow1" presStyleLbl="alignImgPlace1" presStyleIdx="0" presStyleCnt="3"/>
      <dgm:spPr/>
    </dgm:pt>
    <dgm:pt modelId="{BFD70363-1046-4CD0-B152-4FEB7C2E6F6C}" type="pres">
      <dgm:prSet presAssocID="{022D3D73-5A6B-475C-A941-56B92707B16E}" presName="ParentText" presStyleLbl="node1" presStyleIdx="0" presStyleCnt="4">
        <dgm:presLayoutVars>
          <dgm:chMax val="1"/>
          <dgm:chPref val="1"/>
          <dgm:bulletEnabled val="1"/>
        </dgm:presLayoutVars>
      </dgm:prSet>
      <dgm:spPr/>
    </dgm:pt>
    <dgm:pt modelId="{BF768225-40E2-487A-91C0-C55D937CF320}" type="pres">
      <dgm:prSet presAssocID="{022D3D73-5A6B-475C-A941-56B92707B16E}" presName="ChildText" presStyleLbl="revTx" presStyleIdx="0" presStyleCnt="3">
        <dgm:presLayoutVars>
          <dgm:chMax val="0"/>
          <dgm:chPref val="0"/>
          <dgm:bulletEnabled val="1"/>
        </dgm:presLayoutVars>
      </dgm:prSet>
      <dgm:spPr/>
    </dgm:pt>
    <dgm:pt modelId="{A6F5D966-F9CD-4D1C-AE15-74EDEF51B562}" type="pres">
      <dgm:prSet presAssocID="{8C186C6F-4AD8-4020-B4D5-F13A3C5CADF3}" presName="sibTrans" presStyleCnt="0"/>
      <dgm:spPr/>
    </dgm:pt>
    <dgm:pt modelId="{77C01591-6BBA-4121-803E-A0337BCA7AEE}" type="pres">
      <dgm:prSet presAssocID="{3BF3011E-811A-4A9A-885A-AD4F0B8678A7}" presName="composite" presStyleCnt="0"/>
      <dgm:spPr/>
    </dgm:pt>
    <dgm:pt modelId="{BF06FAE7-9B30-4F18-8FF7-35025CE2BAE4}" type="pres">
      <dgm:prSet presAssocID="{3BF3011E-811A-4A9A-885A-AD4F0B8678A7}" presName="bentUpArrow1" presStyleLbl="alignImgPlace1" presStyleIdx="1" presStyleCnt="3"/>
      <dgm:spPr/>
    </dgm:pt>
    <dgm:pt modelId="{BB6203E5-1F45-47DB-9128-F473665E31BE}" type="pres">
      <dgm:prSet presAssocID="{3BF3011E-811A-4A9A-885A-AD4F0B8678A7}" presName="ParentText" presStyleLbl="node1" presStyleIdx="1" presStyleCnt="4">
        <dgm:presLayoutVars>
          <dgm:chMax val="1"/>
          <dgm:chPref val="1"/>
          <dgm:bulletEnabled val="1"/>
        </dgm:presLayoutVars>
      </dgm:prSet>
      <dgm:spPr/>
    </dgm:pt>
    <dgm:pt modelId="{BFBEC9EF-1FE7-4661-A49C-1CFC175DDB19}" type="pres">
      <dgm:prSet presAssocID="{3BF3011E-811A-4A9A-885A-AD4F0B8678A7}" presName="ChildText" presStyleLbl="revTx" presStyleIdx="1" presStyleCnt="3">
        <dgm:presLayoutVars>
          <dgm:chMax val="0"/>
          <dgm:chPref val="0"/>
          <dgm:bulletEnabled val="1"/>
        </dgm:presLayoutVars>
      </dgm:prSet>
      <dgm:spPr/>
    </dgm:pt>
    <dgm:pt modelId="{1590356C-D1DE-4AE1-800F-FE9EC0D0D25B}" type="pres">
      <dgm:prSet presAssocID="{CAF32011-A208-4D0F-9832-8AE19A8F67C4}" presName="sibTrans" presStyleCnt="0"/>
      <dgm:spPr/>
    </dgm:pt>
    <dgm:pt modelId="{D111DAE8-7ABF-4F2D-8B60-8047DAA707E0}" type="pres">
      <dgm:prSet presAssocID="{6FDF6DF2-4D8F-4336-93EE-44FED00DC596}" presName="composite" presStyleCnt="0"/>
      <dgm:spPr/>
    </dgm:pt>
    <dgm:pt modelId="{8590E9F6-F0D7-4C20-8498-4496B6604747}" type="pres">
      <dgm:prSet presAssocID="{6FDF6DF2-4D8F-4336-93EE-44FED00DC596}" presName="bentUpArrow1" presStyleLbl="alignImgPlace1" presStyleIdx="2" presStyleCnt="3"/>
      <dgm:spPr/>
    </dgm:pt>
    <dgm:pt modelId="{56090A00-10B8-4CCF-A196-51B278B0E6EB}" type="pres">
      <dgm:prSet presAssocID="{6FDF6DF2-4D8F-4336-93EE-44FED00DC596}" presName="ParentText" presStyleLbl="node1" presStyleIdx="2" presStyleCnt="4">
        <dgm:presLayoutVars>
          <dgm:chMax val="1"/>
          <dgm:chPref val="1"/>
          <dgm:bulletEnabled val="1"/>
        </dgm:presLayoutVars>
      </dgm:prSet>
      <dgm:spPr/>
    </dgm:pt>
    <dgm:pt modelId="{F91AEF1A-A2CE-41F2-A794-C0158AEF08C8}" type="pres">
      <dgm:prSet presAssocID="{6FDF6DF2-4D8F-4336-93EE-44FED00DC596}" presName="ChildText" presStyleLbl="revTx" presStyleIdx="2" presStyleCnt="3">
        <dgm:presLayoutVars>
          <dgm:chMax val="0"/>
          <dgm:chPref val="0"/>
          <dgm:bulletEnabled val="1"/>
        </dgm:presLayoutVars>
      </dgm:prSet>
      <dgm:spPr/>
    </dgm:pt>
    <dgm:pt modelId="{CC50123F-DF6F-4C8B-8AB0-D5D217ABE596}" type="pres">
      <dgm:prSet presAssocID="{2BC6730D-D028-49F3-BE03-6F1737D4868A}" presName="sibTrans" presStyleCnt="0"/>
      <dgm:spPr/>
    </dgm:pt>
    <dgm:pt modelId="{90A4EF19-3604-42A6-967B-85CB9B0BAA18}" type="pres">
      <dgm:prSet presAssocID="{8F06053C-023F-4B5B-A14D-3653B0088819}" presName="composite" presStyleCnt="0"/>
      <dgm:spPr/>
    </dgm:pt>
    <dgm:pt modelId="{91AB5E9B-7125-464F-B4AF-9597C91602B5}" type="pres">
      <dgm:prSet presAssocID="{8F06053C-023F-4B5B-A14D-3653B0088819}" presName="ParentText" presStyleLbl="node1" presStyleIdx="3" presStyleCnt="4">
        <dgm:presLayoutVars>
          <dgm:chMax val="1"/>
          <dgm:chPref val="1"/>
          <dgm:bulletEnabled val="1"/>
        </dgm:presLayoutVars>
      </dgm:prSet>
      <dgm:spPr/>
    </dgm:pt>
  </dgm:ptLst>
  <dgm:cxnLst>
    <dgm:cxn modelId="{527A9717-61D3-4E47-9BC0-6A9A34EADEAD}" srcId="{8765B8D3-BF28-4A44-9F4F-78FC38DEA463}" destId="{6FDF6DF2-4D8F-4336-93EE-44FED00DC596}" srcOrd="2" destOrd="0" parTransId="{FE25B9D5-5CFB-4645-A539-AA1E5F6C37CF}" sibTransId="{2BC6730D-D028-49F3-BE03-6F1737D4868A}"/>
    <dgm:cxn modelId="{C4E6B11E-6C48-47A0-8E89-FB8D02A0DA3A}" srcId="{8765B8D3-BF28-4A44-9F4F-78FC38DEA463}" destId="{022D3D73-5A6B-475C-A941-56B92707B16E}" srcOrd="0" destOrd="0" parTransId="{C10EF998-1862-45EB-A161-42E84E1F48FC}" sibTransId="{8C186C6F-4AD8-4020-B4D5-F13A3C5CADF3}"/>
    <dgm:cxn modelId="{071B1632-2072-4D80-8499-6FF56AD82958}" type="presOf" srcId="{022D3D73-5A6B-475C-A941-56B92707B16E}" destId="{BFD70363-1046-4CD0-B152-4FEB7C2E6F6C}" srcOrd="0" destOrd="0" presId="urn:microsoft.com/office/officeart/2005/8/layout/StepDownProcess"/>
    <dgm:cxn modelId="{169A0339-20BF-47C0-BB86-776637AA65B0}" type="presOf" srcId="{3BF3011E-811A-4A9A-885A-AD4F0B8678A7}" destId="{BB6203E5-1F45-47DB-9128-F473665E31BE}" srcOrd="0" destOrd="0" presId="urn:microsoft.com/office/officeart/2005/8/layout/StepDownProcess"/>
    <dgm:cxn modelId="{79290E3E-2D52-4A44-A113-D92AA269511C}" type="presOf" srcId="{8765B8D3-BF28-4A44-9F4F-78FC38DEA463}" destId="{06608F24-7B5D-42EB-A0A0-882ADACDABD6}" srcOrd="0" destOrd="0" presId="urn:microsoft.com/office/officeart/2005/8/layout/StepDownProcess"/>
    <dgm:cxn modelId="{E0FF6653-A39D-41A4-982A-D68BB7018474}" srcId="{8765B8D3-BF28-4A44-9F4F-78FC38DEA463}" destId="{8F06053C-023F-4B5B-A14D-3653B0088819}" srcOrd="3" destOrd="0" parTransId="{925EDE76-3B96-40D2-BC2F-F5B9E1CAC89A}" sibTransId="{8303FE43-23C8-41AC-AC2D-ADA1580286A7}"/>
    <dgm:cxn modelId="{1C14D8AD-B643-4541-A20B-C17FDF0887A0}" srcId="{8765B8D3-BF28-4A44-9F4F-78FC38DEA463}" destId="{3BF3011E-811A-4A9A-885A-AD4F0B8678A7}" srcOrd="1" destOrd="0" parTransId="{B7F084F9-2990-4097-9A84-F3AB20F132F0}" sibTransId="{CAF32011-A208-4D0F-9832-8AE19A8F67C4}"/>
    <dgm:cxn modelId="{4636A3D3-7CF7-46B2-9554-A44F03E49E08}" type="presOf" srcId="{8F06053C-023F-4B5B-A14D-3653B0088819}" destId="{91AB5E9B-7125-464F-B4AF-9597C91602B5}" srcOrd="0" destOrd="0" presId="urn:microsoft.com/office/officeart/2005/8/layout/StepDownProcess"/>
    <dgm:cxn modelId="{FCFEFEF4-6812-4046-8F37-14129794E511}" type="presOf" srcId="{6FDF6DF2-4D8F-4336-93EE-44FED00DC596}" destId="{56090A00-10B8-4CCF-A196-51B278B0E6EB}" srcOrd="0" destOrd="0" presId="urn:microsoft.com/office/officeart/2005/8/layout/StepDownProcess"/>
    <dgm:cxn modelId="{3C44EA17-4180-426E-886A-F5B305D13E6F}" type="presParOf" srcId="{06608F24-7B5D-42EB-A0A0-882ADACDABD6}" destId="{E8E55B43-F16B-4D4E-BF7C-594E3649F2FB}" srcOrd="0" destOrd="0" presId="urn:microsoft.com/office/officeart/2005/8/layout/StepDownProcess"/>
    <dgm:cxn modelId="{4A1A3BC9-0500-4F79-89E8-E29095372A3C}" type="presParOf" srcId="{E8E55B43-F16B-4D4E-BF7C-594E3649F2FB}" destId="{864FB104-16D9-4F05-A3F7-B0E27D6BB4CD}" srcOrd="0" destOrd="0" presId="urn:microsoft.com/office/officeart/2005/8/layout/StepDownProcess"/>
    <dgm:cxn modelId="{A09D43F8-5EE2-474E-9C04-07EB7C0CCCD7}" type="presParOf" srcId="{E8E55B43-F16B-4D4E-BF7C-594E3649F2FB}" destId="{BFD70363-1046-4CD0-B152-4FEB7C2E6F6C}" srcOrd="1" destOrd="0" presId="urn:microsoft.com/office/officeart/2005/8/layout/StepDownProcess"/>
    <dgm:cxn modelId="{99A79E9C-96AE-4350-BB3F-3185F5EC237F}" type="presParOf" srcId="{E8E55B43-F16B-4D4E-BF7C-594E3649F2FB}" destId="{BF768225-40E2-487A-91C0-C55D937CF320}" srcOrd="2" destOrd="0" presId="urn:microsoft.com/office/officeart/2005/8/layout/StepDownProcess"/>
    <dgm:cxn modelId="{C35E4BAF-C736-451A-91DC-48FA4A249F7A}" type="presParOf" srcId="{06608F24-7B5D-42EB-A0A0-882ADACDABD6}" destId="{A6F5D966-F9CD-4D1C-AE15-74EDEF51B562}" srcOrd="1" destOrd="0" presId="urn:microsoft.com/office/officeart/2005/8/layout/StepDownProcess"/>
    <dgm:cxn modelId="{8F13FFCB-525E-4C64-8E48-479E9414714D}" type="presParOf" srcId="{06608F24-7B5D-42EB-A0A0-882ADACDABD6}" destId="{77C01591-6BBA-4121-803E-A0337BCA7AEE}" srcOrd="2" destOrd="0" presId="urn:microsoft.com/office/officeart/2005/8/layout/StepDownProcess"/>
    <dgm:cxn modelId="{62A4EAC8-C9D8-4FFE-9746-5A52EE531C3F}" type="presParOf" srcId="{77C01591-6BBA-4121-803E-A0337BCA7AEE}" destId="{BF06FAE7-9B30-4F18-8FF7-35025CE2BAE4}" srcOrd="0" destOrd="0" presId="urn:microsoft.com/office/officeart/2005/8/layout/StepDownProcess"/>
    <dgm:cxn modelId="{8E50D2E8-95B0-4E93-AB6E-06DEC79C9A0C}" type="presParOf" srcId="{77C01591-6BBA-4121-803E-A0337BCA7AEE}" destId="{BB6203E5-1F45-47DB-9128-F473665E31BE}" srcOrd="1" destOrd="0" presId="urn:microsoft.com/office/officeart/2005/8/layout/StepDownProcess"/>
    <dgm:cxn modelId="{DC3180D6-2599-43F1-AFE6-B9F80B876D76}" type="presParOf" srcId="{77C01591-6BBA-4121-803E-A0337BCA7AEE}" destId="{BFBEC9EF-1FE7-4661-A49C-1CFC175DDB19}" srcOrd="2" destOrd="0" presId="urn:microsoft.com/office/officeart/2005/8/layout/StepDownProcess"/>
    <dgm:cxn modelId="{7FD4C413-D5FF-4117-9209-368597059683}" type="presParOf" srcId="{06608F24-7B5D-42EB-A0A0-882ADACDABD6}" destId="{1590356C-D1DE-4AE1-800F-FE9EC0D0D25B}" srcOrd="3" destOrd="0" presId="urn:microsoft.com/office/officeart/2005/8/layout/StepDownProcess"/>
    <dgm:cxn modelId="{E6129C8B-1950-46F0-8C91-628EEBBB2B16}" type="presParOf" srcId="{06608F24-7B5D-42EB-A0A0-882ADACDABD6}" destId="{D111DAE8-7ABF-4F2D-8B60-8047DAA707E0}" srcOrd="4" destOrd="0" presId="urn:microsoft.com/office/officeart/2005/8/layout/StepDownProcess"/>
    <dgm:cxn modelId="{40AB66F6-93A6-4AFB-9CF8-82CCFCF10043}" type="presParOf" srcId="{D111DAE8-7ABF-4F2D-8B60-8047DAA707E0}" destId="{8590E9F6-F0D7-4C20-8498-4496B6604747}" srcOrd="0" destOrd="0" presId="urn:microsoft.com/office/officeart/2005/8/layout/StepDownProcess"/>
    <dgm:cxn modelId="{BFB4EB31-537B-428D-9904-46B4B7355433}" type="presParOf" srcId="{D111DAE8-7ABF-4F2D-8B60-8047DAA707E0}" destId="{56090A00-10B8-4CCF-A196-51B278B0E6EB}" srcOrd="1" destOrd="0" presId="urn:microsoft.com/office/officeart/2005/8/layout/StepDownProcess"/>
    <dgm:cxn modelId="{F75AA9FF-75D8-4EB6-804B-7BBBC7549278}" type="presParOf" srcId="{D111DAE8-7ABF-4F2D-8B60-8047DAA707E0}" destId="{F91AEF1A-A2CE-41F2-A794-C0158AEF08C8}" srcOrd="2" destOrd="0" presId="urn:microsoft.com/office/officeart/2005/8/layout/StepDownProcess"/>
    <dgm:cxn modelId="{A6F4C02D-EEFF-42E6-A0B9-C2AC482A0D3F}" type="presParOf" srcId="{06608F24-7B5D-42EB-A0A0-882ADACDABD6}" destId="{CC50123F-DF6F-4C8B-8AB0-D5D217ABE596}" srcOrd="5" destOrd="0" presId="urn:microsoft.com/office/officeart/2005/8/layout/StepDownProcess"/>
    <dgm:cxn modelId="{86806ADD-8F39-439B-BB1F-7203C80CECB0}" type="presParOf" srcId="{06608F24-7B5D-42EB-A0A0-882ADACDABD6}" destId="{90A4EF19-3604-42A6-967B-85CB9B0BAA18}" srcOrd="6" destOrd="0" presId="urn:microsoft.com/office/officeart/2005/8/layout/StepDownProcess"/>
    <dgm:cxn modelId="{952BB488-8338-4A7E-B99F-7C00FBC6E3AD}" type="presParOf" srcId="{90A4EF19-3604-42A6-967B-85CB9B0BAA18}" destId="{91AB5E9B-7125-464F-B4AF-9597C91602B5}" srcOrd="0" destOrd="0" presId="urn:microsoft.com/office/officeart/2005/8/layout/StepDow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dgm:pt modelId="{17B34F0F-DA85-47D0-A08F-8317CF0E9C41}">
      <dgm:prSet phldrT="[Text]" custT="1"/>
      <dgm:spPr>
        <a:blipFill>
          <a:blip xmlns:r="http://schemas.openxmlformats.org/officeDocument/2006/relationships" r:embed="rId1"/>
          <a:stretch>
            <a:fillRect/>
          </a:stretch>
        </a:blipFill>
      </dgm:spPr>
      <dgm:t>
        <a:bodyPr/>
        <a:lstStyle/>
        <a:p>
          <a:r>
            <a:rPr lang="en-GB">
              <a:noFill/>
            </a:rPr>
            <a:t> </a:t>
          </a:r>
        </a:p>
      </dgm:t>
    </dgm:p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dgm:pt modelId="{F513ACE4-A43B-4A32-A867-DD649AB0945B}">
      <dgm:prSet phldrT="[Text]" custT="1"/>
      <dgm:spPr>
        <a:blipFill>
          <a:blip xmlns:r="http://schemas.openxmlformats.org/officeDocument/2006/relationships" r:embed="rId2"/>
          <a:stretch>
            <a:fillRect/>
          </a:stretch>
        </a:blipFill>
      </dgm:spPr>
      <dgm:t>
        <a:bodyPr/>
        <a:lstStyle/>
        <a:p>
          <a:r>
            <a:rPr lang="en-GB">
              <a:noFill/>
            </a:rPr>
            <a:t> </a:t>
          </a:r>
        </a:p>
      </dgm:t>
    </dgm:p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dgm:pt modelId="{518D61F9-D451-4373-85C7-0A1D5082357B}">
      <dgm:prSet phldrT="[Text]" custT="1"/>
      <dgm:spPr>
        <a:blipFill>
          <a:blip xmlns:r="http://schemas.openxmlformats.org/officeDocument/2006/relationships" r:embed="rId3"/>
          <a:stretch>
            <a:fillRect l="-1656"/>
          </a:stretch>
        </a:blipFill>
      </dgm:spPr>
      <dgm:t>
        <a:bodyPr/>
        <a:lstStyle/>
        <a:p>
          <a:r>
            <a:rPr lang="en-GB">
              <a:noFill/>
            </a:rPr>
            <a:t> </a:t>
          </a:r>
        </a:p>
      </dgm:t>
    </dgm:p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dgm:pt modelId="{D2452EC5-1562-40E2-BC17-532022D6E3DC}">
      <dgm:prSet phldrT="[Text]" custT="1"/>
      <dgm:spPr>
        <a:blipFill>
          <a:blip xmlns:r="http://schemas.openxmlformats.org/officeDocument/2006/relationships" r:embed="rId4"/>
          <a:stretch>
            <a:fillRect/>
          </a:stretch>
        </a:blipFill>
      </dgm:spPr>
      <dgm:t>
        <a:bodyPr/>
        <a:lstStyle/>
        <a:p>
          <a:r>
            <a:rPr lang="en-GB">
              <a:noFill/>
            </a:rPr>
            <a:t> </a:t>
          </a:r>
        </a:p>
      </dgm:t>
    </dgm:p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dgm:pt modelId="{87B2457D-34AE-4B21-B45E-50C696DC6874}">
      <dgm:prSet phldrT="[Text]" custT="1"/>
      <dgm:spPr>
        <a:blipFill>
          <a:blip xmlns:r="http://schemas.openxmlformats.org/officeDocument/2006/relationships" r:embed="rId5"/>
          <a:stretch>
            <a:fillRect l="-8251" t="-10000"/>
          </a:stretch>
        </a:blipFill>
      </dgm:spPr>
      <dgm:t>
        <a:bodyPr/>
        <a:lstStyle/>
        <a:p>
          <a:r>
            <a:rPr lang="en-GB">
              <a:noFill/>
            </a:rPr>
            <a:t> </a:t>
          </a:r>
        </a:p>
      </dgm:t>
    </dgm:p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dgm:pt modelId="{FCCEF2FD-A2DB-4EB1-9537-E01B8F13D401}">
      <dgm:prSet phldrT="[Text]" custT="1"/>
      <dgm:spPr>
        <a:blipFill>
          <a:blip xmlns:r="http://schemas.openxmlformats.org/officeDocument/2006/relationships" r:embed="rId6"/>
          <a:stretch>
            <a:fillRect/>
          </a:stretch>
        </a:blipFill>
      </dgm:spPr>
      <dgm:t>
        <a:bodyPr/>
        <a:lstStyle/>
        <a:p>
          <a:r>
            <a:rPr lang="en-GB">
              <a:noFill/>
            </a:rPr>
            <a:t> </a:t>
          </a:r>
        </a:p>
      </dgm:t>
    </dgm:p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F6F8598-6458-4F1F-909C-469DA7C4A3BB}" type="doc">
      <dgm:prSet loTypeId="urn:microsoft.com/office/officeart/2008/layout/CircleAccentTimeline" loCatId="process" qsTypeId="urn:microsoft.com/office/officeart/2005/8/quickstyle/simple1" qsCatId="simple" csTypeId="urn:microsoft.com/office/officeart/2005/8/colors/accent1_2" csCatId="accent1" phldr="1"/>
      <dgm:spPr/>
      <dgm:t>
        <a:bodyPr/>
        <a:lstStyle/>
        <a:p>
          <a:endParaRPr lang="en-SG"/>
        </a:p>
      </dgm:t>
    </dgm:pt>
    <mc:AlternateContent xmlns:mc="http://schemas.openxmlformats.org/markup-compatibility/2006" xmlns:a14="http://schemas.microsoft.com/office/drawing/2010/main">
      <mc:Choice Requires="a14">
        <dgm:pt modelId="{17B34F0F-DA85-47D0-A08F-8317CF0E9C41}">
          <dgm:prSet phldrT="[Text]" custT="1"/>
          <dgm:spPr/>
          <dgm:t>
            <a:bodyPr/>
            <a:lstStyle/>
            <a:p>
              <a:r>
                <a:rPr lang="en-GB" sz="2000" dirty="0"/>
                <a:t>Inputs </a:t>
              </a:r>
              <a14:m>
                <m:oMath xmlns:m="http://schemas.openxmlformats.org/officeDocument/2006/math">
                  <m:r>
                    <a:rPr lang="en-GB" sz="2000" i="1" dirty="0" smtClean="0">
                      <a:latin typeface="Cambria Math" panose="02040503050406030204" pitchFamily="18" charset="0"/>
                    </a:rPr>
                    <m:t>𝑋</m:t>
                  </m:r>
                </m:oMath>
              </a14:m>
              <a:endParaRPr lang="en-SG" sz="2000" dirty="0"/>
            </a:p>
          </dgm:t>
        </dgm:pt>
      </mc:Choice>
      <mc:Fallback xmlns="">
        <dgm:pt modelId="{17B34F0F-DA85-47D0-A08F-8317CF0E9C41}">
          <dgm:prSet phldrT="[Text]" custT="1"/>
          <dgm:spPr/>
          <dgm:t>
            <a:bodyPr/>
            <a:lstStyle/>
            <a:p>
              <a:r>
                <a:rPr lang="en-GB" sz="2000" dirty="0"/>
                <a:t>Inputs </a:t>
              </a:r>
              <a:r>
                <a:rPr lang="en-GB" sz="2000" i="0" dirty="0">
                  <a:latin typeface="Cambria Math" panose="02040503050406030204" pitchFamily="18" charset="0"/>
                </a:rPr>
                <a:t>𝑋</a:t>
              </a:r>
              <a:endParaRPr lang="en-SG" sz="2000" dirty="0"/>
            </a:p>
          </dgm:t>
        </dgm:pt>
      </mc:Fallback>
    </mc:AlternateContent>
    <dgm:pt modelId="{E5453703-530C-49D5-A2C0-D5677E7BE35C}" type="parTrans" cxnId="{5E320D96-003D-4A19-B58D-2074E26B9413}">
      <dgm:prSet/>
      <dgm:spPr/>
      <dgm:t>
        <a:bodyPr/>
        <a:lstStyle/>
        <a:p>
          <a:endParaRPr lang="en-SG"/>
        </a:p>
      </dgm:t>
    </dgm:pt>
    <dgm:pt modelId="{486B5FFA-5928-4170-A494-10EB1C56794D}" type="sibTrans" cxnId="{5E320D96-003D-4A19-B58D-2074E26B9413}">
      <dgm:prSet/>
      <dgm:spPr>
        <a:ln w="38100"/>
      </dgm:spPr>
      <dgm:t>
        <a:bodyPr/>
        <a:lstStyle/>
        <a:p>
          <a:endParaRPr lang="en-SG"/>
        </a:p>
      </dgm:t>
    </dgm:pt>
    <mc:AlternateContent xmlns:mc="http://schemas.openxmlformats.org/markup-compatibility/2006" xmlns:a14="http://schemas.microsoft.com/office/drawing/2010/main">
      <mc:Choice Requires="a14">
        <dgm:pt modelId="{F513ACE4-A43B-4A32-A867-DD649AB0945B}">
          <dgm:prSet phldrT="[Text]" custT="1"/>
          <dgm:spPr/>
          <dgm:t>
            <a:bodyPr/>
            <a:lstStyle/>
            <a:p>
              <a:pPr/>
              <a:r>
                <a:rPr lang="en-GB" sz="2000" dirty="0"/>
                <a:t>Linear #1</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0" dirty="0" smtClean="0">
                            <a:latin typeface="Cambria Math" panose="02040503050406030204" pitchFamily="18" charset="0"/>
                          </a:rPr>
                          <m:t>1</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i="1" dirty="0" smtClean="0">
                            <a:latin typeface="Cambria Math" panose="02040503050406030204" pitchFamily="18" charset="0"/>
                          </a:rPr>
                          <m:t>1</m:t>
                        </m:r>
                      </m:sub>
                    </m:sSub>
                    <m:r>
                      <a:rPr lang="en-GB" sz="2000" i="1" dirty="0" smtClean="0">
                        <a:latin typeface="Cambria Math" panose="02040503050406030204" pitchFamily="18" charset="0"/>
                      </a:rPr>
                      <m:t>𝑋</m:t>
                    </m:r>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i="1" dirty="0" smtClean="0">
                            <a:latin typeface="Cambria Math" panose="02040503050406030204" pitchFamily="18" charset="0"/>
                          </a:rPr>
                          <m:t>1</m:t>
                        </m:r>
                      </m:sub>
                    </m:sSub>
                  </m:oMath>
                </m:oMathPara>
              </a14:m>
              <a:endParaRPr lang="en-SG" sz="2000" dirty="0"/>
            </a:p>
          </dgm:t>
        </dgm:pt>
      </mc:Choice>
      <mc:Fallback xmlns="">
        <dgm:pt modelId="{F513ACE4-A43B-4A32-A867-DD649AB0945B}">
          <dgm:prSet phldrT="[Text]" custT="1"/>
          <dgm:spPr/>
          <dgm:t>
            <a:bodyPr/>
            <a:lstStyle/>
            <a:p>
              <a:r>
                <a:rPr lang="en-GB" sz="2000" dirty="0"/>
                <a:t>Linear #1</a:t>
              </a:r>
              <a:br>
                <a:rPr lang="en-GB" sz="2000" dirty="0"/>
              </a:br>
              <a:r>
                <a:rPr lang="en-GB" sz="2000" b="0" i="0" dirty="0">
                  <a:latin typeface="Cambria Math" panose="02040503050406030204" pitchFamily="18" charset="0"/>
                </a:rPr>
                <a:t>Z_1= </a:t>
              </a:r>
              <a:r>
                <a:rPr lang="en-GB" sz="2000" i="0" dirty="0">
                  <a:latin typeface="Cambria Math" panose="02040503050406030204" pitchFamily="18" charset="0"/>
                </a:rPr>
                <a:t>𝑊_1 𝑋 + 𝑏_1</a:t>
              </a:r>
              <a:endParaRPr lang="en-SG" sz="2000" dirty="0"/>
            </a:p>
          </dgm:t>
        </dgm:pt>
      </mc:Fallback>
    </mc:AlternateContent>
    <dgm:pt modelId="{9FABB582-6F34-49FC-8A7B-518480DF26F9}" type="parTrans" cxnId="{EF2D587D-BA87-4B76-AED5-467AC7DE4419}">
      <dgm:prSet/>
      <dgm:spPr/>
      <dgm:t>
        <a:bodyPr/>
        <a:lstStyle/>
        <a:p>
          <a:endParaRPr lang="en-SG"/>
        </a:p>
      </dgm:t>
    </dgm:pt>
    <dgm:pt modelId="{FC0337CE-BA0D-42B0-B77B-50A985392812}" type="sibTrans" cxnId="{EF2D587D-BA87-4B76-AED5-467AC7DE4419}">
      <dgm:prSet/>
      <dgm:spPr>
        <a:ln w="38100"/>
      </dgm:spPr>
      <dgm:t>
        <a:bodyPr/>
        <a:lstStyle/>
        <a:p>
          <a:endParaRPr lang="en-SG"/>
        </a:p>
      </dgm:t>
    </dgm:pt>
    <mc:AlternateContent xmlns:mc="http://schemas.openxmlformats.org/markup-compatibility/2006" xmlns:a14="http://schemas.microsoft.com/office/drawing/2010/main">
      <mc:Choice Requires="a14">
        <dgm:pt modelId="{518D61F9-D451-4373-85C7-0A1D5082357B}">
          <dgm:prSet phldrT="[Text]" custT="1"/>
          <dgm:spPr/>
          <dgm:t>
            <a:bodyPr/>
            <a:lstStyle/>
            <a:p>
              <a:r>
                <a:rPr lang="en-GB" sz="2000" dirty="0"/>
                <a:t>Sigmoid</a:t>
              </a:r>
            </a:p>
            <a:p>
              <a:pPr/>
              <a14:m>
                <m:oMathPara xmlns:m="http://schemas.openxmlformats.org/officeDocument/2006/math">
                  <m:oMathParaPr>
                    <m:jc m:val="centerGroup"/>
                  </m:oMathParaPr>
                  <m:oMath xmlns:m="http://schemas.openxmlformats.org/officeDocument/2006/math">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𝑍</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m:t>
                    </m:r>
                  </m:oMath>
                </m:oMathPara>
              </a14:m>
              <a:endParaRPr lang="en-SG" sz="2000" dirty="0"/>
            </a:p>
          </dgm:t>
        </dgm:pt>
      </mc:Choice>
      <mc:Fallback xmlns="">
        <dgm:pt modelId="{518D61F9-D451-4373-85C7-0A1D5082357B}">
          <dgm:prSet phldrT="[Text]" custT="1"/>
          <dgm:spPr/>
          <dgm:t>
            <a:bodyPr/>
            <a:lstStyle/>
            <a:p>
              <a:r>
                <a:rPr lang="en-GB" sz="2000" dirty="0"/>
                <a:t>Sigmoid</a:t>
              </a:r>
            </a:p>
            <a:p>
              <a:r>
                <a:rPr lang="en-GB" sz="2000" i="0" dirty="0">
                  <a:latin typeface="Cambria Math" panose="02040503050406030204" pitchFamily="18" charset="0"/>
                </a:rPr>
                <a:t>𝐴_</a:t>
              </a:r>
              <a:r>
                <a:rPr lang="en-GB" sz="2000" b="0" i="0" dirty="0">
                  <a:latin typeface="Cambria Math" panose="02040503050406030204" pitchFamily="18" charset="0"/>
                </a:rPr>
                <a:t>1 </a:t>
              </a:r>
              <a:r>
                <a:rPr lang="en-GB" sz="2000" i="0" dirty="0">
                  <a:latin typeface="Cambria Math" panose="02040503050406030204" pitchFamily="18" charset="0"/>
                </a:rPr>
                <a:t> = 𝑠(𝑍_</a:t>
              </a:r>
              <a:r>
                <a:rPr lang="en-GB" sz="2000" b="0" i="0" dirty="0">
                  <a:latin typeface="Cambria Math" panose="02040503050406030204" pitchFamily="18" charset="0"/>
                </a:rPr>
                <a:t>1</a:t>
              </a:r>
              <a:r>
                <a:rPr lang="en-GB" sz="2000" i="0" dirty="0">
                  <a:latin typeface="Cambria Math" panose="02040503050406030204" pitchFamily="18" charset="0"/>
                </a:rPr>
                <a:t>)</a:t>
              </a:r>
              <a:endParaRPr lang="en-SG" sz="2000" dirty="0"/>
            </a:p>
          </dgm:t>
        </dgm:pt>
      </mc:Fallback>
    </mc:AlternateContent>
    <dgm:pt modelId="{85CA0549-2F1E-49CD-A3CE-9DFA23E9F3BB}" type="parTrans" cxnId="{7575E277-B705-4253-90C2-72C0D5DDCE71}">
      <dgm:prSet/>
      <dgm:spPr/>
      <dgm:t>
        <a:bodyPr/>
        <a:lstStyle/>
        <a:p>
          <a:endParaRPr lang="en-SG"/>
        </a:p>
      </dgm:t>
    </dgm:pt>
    <dgm:pt modelId="{CAA8F2BC-DA33-41B7-935C-F36ABE288E47}" type="sibTrans" cxnId="{7575E277-B705-4253-90C2-72C0D5DDCE71}">
      <dgm:prSet/>
      <dgm:spPr>
        <a:ln w="38100"/>
      </dgm:spPr>
      <dgm:t>
        <a:bodyPr/>
        <a:lstStyle/>
        <a:p>
          <a:endParaRPr lang="en-SG"/>
        </a:p>
      </dgm:t>
    </dgm:pt>
    <mc:AlternateContent xmlns:mc="http://schemas.openxmlformats.org/markup-compatibility/2006" xmlns:a14="http://schemas.microsoft.com/office/drawing/2010/main">
      <mc:Choice Requires="a14">
        <dgm:pt modelId="{D2452EC5-1562-40E2-BC17-532022D6E3DC}">
          <dgm:prSet phldrT="[Text]" custT="1"/>
          <dgm:spPr/>
          <dgm:t>
            <a:bodyPr/>
            <a:lstStyle/>
            <a:p>
              <a:pPr/>
              <a:r>
                <a:rPr lang="en-GB" sz="2000" dirty="0"/>
                <a:t>Linear #2</a:t>
              </a:r>
              <a:br>
                <a:rPr lang="en-GB" sz="2000" dirty="0"/>
              </a:b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m:rPr>
                            <m:sty m:val="p"/>
                          </m:rPr>
                          <a:rPr lang="en-GB" sz="2000" b="0" i="0" dirty="0" smtClean="0">
                            <a:latin typeface="Cambria Math" panose="02040503050406030204" pitchFamily="18" charset="0"/>
                          </a:rPr>
                          <m:t>Z</m:t>
                        </m:r>
                      </m:e>
                      <m:sub>
                        <m:r>
                          <a:rPr lang="en-GB" sz="2000" b="0" i="1" dirty="0" smtClean="0">
                            <a:latin typeface="Cambria Math" panose="02040503050406030204" pitchFamily="18" charset="0"/>
                          </a:rPr>
                          <m:t>2</m:t>
                        </m:r>
                      </m:sub>
                    </m:sSub>
                    <m:r>
                      <a:rPr lang="en-GB" sz="2000" b="0" i="0" dirty="0" smtClean="0">
                        <a:latin typeface="Cambria Math" panose="02040503050406030204" pitchFamily="18" charset="0"/>
                      </a:rPr>
                      <m:t>=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𝑊</m:t>
                        </m:r>
                      </m:e>
                      <m:sub>
                        <m:r>
                          <a:rPr lang="en-GB" sz="2000" b="0" i="1" dirty="0" smtClean="0">
                            <a:latin typeface="Cambria Math" panose="02040503050406030204" pitchFamily="18" charset="0"/>
                          </a:rPr>
                          <m:t>2</m:t>
                        </m:r>
                      </m:sub>
                    </m:sSub>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1</m:t>
                        </m:r>
                      </m:sub>
                    </m:sSub>
                    <m:r>
                      <a:rPr lang="en-GB" sz="2000" i="1" dirty="0" smtClean="0">
                        <a:latin typeface="Cambria Math" panose="02040503050406030204" pitchFamily="18" charset="0"/>
                      </a:rPr>
                      <m:t> + </m:t>
                    </m:r>
                    <m:sSub>
                      <m:sSubPr>
                        <m:ctrlPr>
                          <a:rPr lang="en-GB" sz="2000" i="1" dirty="0" smtClean="0">
                            <a:latin typeface="Cambria Math" panose="02040503050406030204" pitchFamily="18" charset="0"/>
                          </a:rPr>
                        </m:ctrlPr>
                      </m:sSubPr>
                      <m:e>
                        <m:r>
                          <a:rPr lang="en-GB" sz="2000" i="1" dirty="0" smtClean="0">
                            <a:latin typeface="Cambria Math" panose="02040503050406030204" pitchFamily="18" charset="0"/>
                          </a:rPr>
                          <m:t>𝑏</m:t>
                        </m:r>
                      </m:e>
                      <m:sub>
                        <m:r>
                          <a:rPr lang="en-GB" sz="2000" b="0" i="1" dirty="0" smtClean="0">
                            <a:latin typeface="Cambria Math" panose="02040503050406030204" pitchFamily="18" charset="0"/>
                          </a:rPr>
                          <m:t>2</m:t>
                        </m:r>
                      </m:sub>
                    </m:sSub>
                  </m:oMath>
                </m:oMathPara>
              </a14:m>
              <a:endParaRPr lang="en-SG" sz="2000" dirty="0"/>
            </a:p>
          </dgm:t>
        </dgm:pt>
      </mc:Choice>
      <mc:Fallback xmlns="">
        <dgm:pt modelId="{D2452EC5-1562-40E2-BC17-532022D6E3DC}">
          <dgm:prSet phldrT="[Text]" custT="1"/>
          <dgm:spPr/>
          <dgm:t>
            <a:bodyPr/>
            <a:lstStyle/>
            <a:p>
              <a:pPr/>
              <a:r>
                <a:rPr lang="en-GB" sz="2000" dirty="0"/>
                <a:t>Linear #2</a:t>
              </a:r>
              <a:br>
                <a:rPr lang="en-GB" sz="2000" dirty="0"/>
              </a:br>
              <a:r>
                <a:rPr lang="en-GB" sz="2000" b="0" i="0" dirty="0">
                  <a:latin typeface="Cambria Math" panose="02040503050406030204" pitchFamily="18" charset="0"/>
                </a:rPr>
                <a:t>Z_2= </a:t>
              </a:r>
              <a:r>
                <a:rPr lang="en-GB" sz="2000" i="0" dirty="0">
                  <a:latin typeface="Cambria Math" panose="02040503050406030204" pitchFamily="18" charset="0"/>
                </a:rPr>
                <a:t>𝑊_</a:t>
              </a:r>
              <a:r>
                <a:rPr lang="en-GB" sz="2000" b="0" i="0" dirty="0">
                  <a:latin typeface="Cambria Math" panose="02040503050406030204" pitchFamily="18" charset="0"/>
                </a:rPr>
                <a:t>2 𝐴_1 </a:t>
              </a:r>
              <a:r>
                <a:rPr lang="en-GB" sz="2000" i="0" dirty="0">
                  <a:latin typeface="Cambria Math" panose="02040503050406030204" pitchFamily="18" charset="0"/>
                </a:rPr>
                <a:t> + 𝑏_</a:t>
              </a:r>
              <a:r>
                <a:rPr lang="en-GB" sz="2000" b="0" i="0" dirty="0">
                  <a:latin typeface="Cambria Math" panose="02040503050406030204" pitchFamily="18" charset="0"/>
                </a:rPr>
                <a:t>2</a:t>
              </a:r>
              <a:endParaRPr lang="en-SG" sz="2000" dirty="0"/>
            </a:p>
          </dgm:t>
        </dgm:pt>
      </mc:Fallback>
    </mc:AlternateContent>
    <dgm:pt modelId="{33FA9406-455B-4602-894A-E6507EF61E47}" type="parTrans" cxnId="{6765EF98-28E4-4D4A-83C7-E67E83B7BACB}">
      <dgm:prSet/>
      <dgm:spPr/>
      <dgm:t>
        <a:bodyPr/>
        <a:lstStyle/>
        <a:p>
          <a:endParaRPr lang="en-SG"/>
        </a:p>
      </dgm:t>
    </dgm:pt>
    <dgm:pt modelId="{019CA5CF-7750-413A-A08B-B40C74CAD0C7}" type="sibTrans" cxnId="{6765EF98-28E4-4D4A-83C7-E67E83B7BACB}">
      <dgm:prSet/>
      <dgm:spPr>
        <a:ln w="38100"/>
      </dgm:spPr>
      <dgm:t>
        <a:bodyPr/>
        <a:lstStyle/>
        <a:p>
          <a:endParaRPr lang="en-SG"/>
        </a:p>
      </dgm:t>
    </dgm:pt>
    <mc:AlternateContent xmlns:mc="http://schemas.openxmlformats.org/markup-compatibility/2006" xmlns:a14="http://schemas.microsoft.com/office/drawing/2010/main">
      <mc:Choice Requires="a14">
        <dgm:pt modelId="{87B2457D-34AE-4B21-B45E-50C696DC6874}">
          <dgm:prSet phldrT="[Text]" custT="1"/>
          <dgm:spPr/>
          <dgm:t>
            <a:bodyPr/>
            <a:lstStyle/>
            <a:p>
              <a:r>
                <a:rPr lang="en-GB" sz="2000" dirty="0"/>
                <a:t>Second Sigmoid and Final Prediction</a:t>
              </a:r>
            </a:p>
            <a:p>
              <a:pPr/>
              <a14:m>
                <m:oMathPara xmlns:m="http://schemas.openxmlformats.org/officeDocument/2006/math">
                  <m:oMathParaPr>
                    <m:jc m:val="centerGroup"/>
                  </m:oMathParaPr>
                  <m:oMath xmlns:m="http://schemas.openxmlformats.org/officeDocument/2006/math">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 </m:t>
                    </m:r>
                    <m:r>
                      <a:rPr lang="en-GB" sz="2000" i="1" dirty="0" smtClean="0">
                        <a:latin typeface="Cambria Math" panose="02040503050406030204" pitchFamily="18" charset="0"/>
                      </a:rPr>
                      <m:t>𝑠</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𝑍</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m:t>
                    </m:r>
                  </m:oMath>
                </m:oMathPara>
              </a14:m>
              <a:endParaRPr lang="en-SG" sz="2000" dirty="0"/>
            </a:p>
          </dgm:t>
        </dgm:pt>
      </mc:Choice>
      <mc:Fallback xmlns="">
        <dgm:pt modelId="{87B2457D-34AE-4B21-B45E-50C696DC6874}">
          <dgm:prSet phldrT="[Text]" custT="1"/>
          <dgm:spPr/>
          <dgm:t>
            <a:bodyPr/>
            <a:lstStyle/>
            <a:p>
              <a:r>
                <a:rPr lang="en-GB" sz="2000" dirty="0"/>
                <a:t>Second Sigmoid and Final Prediction</a:t>
              </a:r>
            </a:p>
            <a:p>
              <a:pPr/>
              <a:r>
                <a:rPr lang="en-GB" sz="2000" b="0" i="0" dirty="0">
                  <a:latin typeface="Cambria Math" panose="02040503050406030204" pitchFamily="18" charset="0"/>
                </a:rPr>
                <a:t>𝐴_2 </a:t>
              </a:r>
              <a:r>
                <a:rPr lang="en-GB" sz="2000" i="0" dirty="0">
                  <a:latin typeface="Cambria Math" panose="02040503050406030204" pitchFamily="18" charset="0"/>
                </a:rPr>
                <a:t> = 𝑠(</a:t>
              </a:r>
              <a:r>
                <a:rPr lang="en-GB" sz="2000" b="0" i="0" dirty="0">
                  <a:latin typeface="Cambria Math" panose="02040503050406030204" pitchFamily="18" charset="0"/>
                </a:rPr>
                <a:t>𝑍_2</a:t>
              </a:r>
              <a:r>
                <a:rPr lang="en-GB" sz="2000" i="0" dirty="0">
                  <a:latin typeface="Cambria Math" panose="02040503050406030204" pitchFamily="18" charset="0"/>
                </a:rPr>
                <a:t>)</a:t>
              </a:r>
              <a:endParaRPr lang="en-SG" sz="2000" dirty="0"/>
            </a:p>
          </dgm:t>
        </dgm:pt>
      </mc:Fallback>
    </mc:AlternateContent>
    <dgm:pt modelId="{C5EBAFC6-EB0B-4403-A6ED-5B2D00AB7A32}" type="parTrans" cxnId="{A9C083A0-9129-4B41-B3F2-8513B15328D5}">
      <dgm:prSet/>
      <dgm:spPr/>
      <dgm:t>
        <a:bodyPr/>
        <a:lstStyle/>
        <a:p>
          <a:endParaRPr lang="en-SG"/>
        </a:p>
      </dgm:t>
    </dgm:pt>
    <dgm:pt modelId="{5FAB5CB8-46B3-4571-A95A-F9736E2AFD07}" type="sibTrans" cxnId="{A9C083A0-9129-4B41-B3F2-8513B15328D5}">
      <dgm:prSet/>
      <dgm:spPr>
        <a:ln w="38100"/>
      </dgm:spPr>
      <dgm:t>
        <a:bodyPr/>
        <a:lstStyle/>
        <a:p>
          <a:endParaRPr lang="en-SG"/>
        </a:p>
      </dgm:t>
    </dgm:pt>
    <mc:AlternateContent xmlns:mc="http://schemas.openxmlformats.org/markup-compatibility/2006" xmlns:a14="http://schemas.microsoft.com/office/drawing/2010/main">
      <mc:Choice Requires="a14">
        <dgm:pt modelId="{FCCEF2FD-A2DB-4EB1-9537-E01B8F13D401}">
          <dgm:prSet phldrT="[Text]" custT="1"/>
          <dgm:spPr/>
          <dgm:t>
            <a:bodyPr/>
            <a:lstStyle/>
            <a:p>
              <a:r>
                <a:rPr lang="en-GB" sz="2000" dirty="0"/>
                <a:t>Cross Entropy Loss </a:t>
              </a:r>
              <a14:m>
                <m:oMath xmlns:m="http://schemas.openxmlformats.org/officeDocument/2006/math">
                  <m:r>
                    <a:rPr lang="en-GB" sz="2000" i="1" dirty="0" smtClean="0">
                      <a:latin typeface="Cambria Math" panose="02040503050406030204" pitchFamily="18" charset="0"/>
                    </a:rPr>
                    <m:t>𝐿</m:t>
                  </m:r>
                  <m:r>
                    <a:rPr lang="en-GB" sz="2000" i="1" dirty="0" smtClean="0">
                      <a:latin typeface="Cambria Math" panose="02040503050406030204" pitchFamily="18" charset="0"/>
                    </a:rPr>
                    <m:t>(</m:t>
                  </m:r>
                  <m:sSub>
                    <m:sSubPr>
                      <m:ctrlPr>
                        <a:rPr lang="en-GB" sz="2000" b="0" i="1" dirty="0" smtClean="0">
                          <a:latin typeface="Cambria Math" panose="02040503050406030204" pitchFamily="18" charset="0"/>
                        </a:rPr>
                      </m:ctrlPr>
                    </m:sSubPr>
                    <m:e>
                      <m:r>
                        <a:rPr lang="en-GB" sz="2000" b="0" i="1" dirty="0" smtClean="0">
                          <a:latin typeface="Cambria Math" panose="02040503050406030204" pitchFamily="18" charset="0"/>
                        </a:rPr>
                        <m:t>𝐴</m:t>
                      </m:r>
                    </m:e>
                    <m:sub>
                      <m:r>
                        <a:rPr lang="en-GB" sz="2000" b="0" i="1" dirty="0" smtClean="0">
                          <a:latin typeface="Cambria Math" panose="02040503050406030204" pitchFamily="18" charset="0"/>
                        </a:rPr>
                        <m:t>2</m:t>
                      </m:r>
                    </m:sub>
                  </m:sSub>
                  <m:r>
                    <a:rPr lang="en-GB" sz="2000" i="1" dirty="0" smtClean="0">
                      <a:latin typeface="Cambria Math" panose="02040503050406030204" pitchFamily="18" charset="0"/>
                    </a:rPr>
                    <m:t>, </m:t>
                  </m:r>
                  <m:r>
                    <a:rPr lang="en-GB" sz="2000" i="1" dirty="0" smtClean="0">
                      <a:latin typeface="Cambria Math" panose="02040503050406030204" pitchFamily="18" charset="0"/>
                    </a:rPr>
                    <m:t>𝑌</m:t>
                  </m:r>
                  <m:r>
                    <a:rPr lang="en-GB" sz="2000" i="1" dirty="0" smtClean="0">
                      <a:latin typeface="Cambria Math" panose="02040503050406030204" pitchFamily="18" charset="0"/>
                    </a:rPr>
                    <m:t>)</m:t>
                  </m:r>
                </m:oMath>
              </a14:m>
              <a:endParaRPr lang="en-SG" sz="2000" dirty="0"/>
            </a:p>
          </dgm:t>
        </dgm:pt>
      </mc:Choice>
      <mc:Fallback xmlns="">
        <dgm:pt modelId="{FCCEF2FD-A2DB-4EB1-9537-E01B8F13D401}">
          <dgm:prSet phldrT="[Text]" custT="1"/>
          <dgm:spPr/>
          <dgm:t>
            <a:bodyPr/>
            <a:lstStyle/>
            <a:p>
              <a:r>
                <a:rPr lang="en-GB" sz="2000" dirty="0"/>
                <a:t>Cross Entropy Loss </a:t>
              </a:r>
              <a:r>
                <a:rPr lang="en-GB" sz="2000" i="0" dirty="0">
                  <a:latin typeface="Cambria Math" panose="02040503050406030204" pitchFamily="18" charset="0"/>
                </a:rPr>
                <a:t>𝐿(</a:t>
              </a:r>
              <a:r>
                <a:rPr lang="en-GB" sz="2000" b="0" i="0" dirty="0">
                  <a:latin typeface="Cambria Math" panose="02040503050406030204" pitchFamily="18" charset="0"/>
                </a:rPr>
                <a:t>𝐴_2</a:t>
              </a:r>
              <a:r>
                <a:rPr lang="en-GB" sz="2000" i="0" dirty="0">
                  <a:latin typeface="Cambria Math" panose="02040503050406030204" pitchFamily="18" charset="0"/>
                </a:rPr>
                <a:t>, 𝑌)</a:t>
              </a:r>
              <a:endParaRPr lang="en-SG" sz="2000" dirty="0"/>
            </a:p>
          </dgm:t>
        </dgm:pt>
      </mc:Fallback>
    </mc:AlternateContent>
    <dgm:pt modelId="{D7382152-23ED-4773-A9B9-F855D1008CDE}" type="parTrans" cxnId="{A066D113-BEFA-4165-A47F-8DC42B641894}">
      <dgm:prSet/>
      <dgm:spPr/>
      <dgm:t>
        <a:bodyPr/>
        <a:lstStyle/>
        <a:p>
          <a:endParaRPr lang="en-SG"/>
        </a:p>
      </dgm:t>
    </dgm:pt>
    <dgm:pt modelId="{20DD2035-B541-44DC-8535-A87D5357ED72}" type="sibTrans" cxnId="{A066D113-BEFA-4165-A47F-8DC42B641894}">
      <dgm:prSet/>
      <dgm:spPr/>
      <dgm:t>
        <a:bodyPr/>
        <a:lstStyle/>
        <a:p>
          <a:endParaRPr lang="en-SG"/>
        </a:p>
      </dgm:t>
    </dgm:pt>
    <dgm:pt modelId="{1F584527-C000-4A70-AA7A-5663F3476A26}" type="pres">
      <dgm:prSet presAssocID="{2F6F8598-6458-4F1F-909C-469DA7C4A3BB}" presName="Name0" presStyleCnt="0">
        <dgm:presLayoutVars>
          <dgm:dir/>
        </dgm:presLayoutVars>
      </dgm:prSet>
      <dgm:spPr/>
    </dgm:pt>
    <dgm:pt modelId="{66EDEF9A-E727-4883-96A6-D6C38E205535}" type="pres">
      <dgm:prSet presAssocID="{17B34F0F-DA85-47D0-A08F-8317CF0E9C41}" presName="parComposite" presStyleCnt="0"/>
      <dgm:spPr/>
    </dgm:pt>
    <dgm:pt modelId="{96110D16-2DCB-43FE-A77B-A431E5F90A80}" type="pres">
      <dgm:prSet presAssocID="{17B34F0F-DA85-47D0-A08F-8317CF0E9C41}" presName="parBigCircle" presStyleLbl="node0" presStyleIdx="0" presStyleCnt="6"/>
      <dgm:spPr/>
    </dgm:pt>
    <dgm:pt modelId="{1CF880CA-F341-4DBA-BE5F-B0C7437FBF03}" type="pres">
      <dgm:prSet presAssocID="{17B34F0F-DA85-47D0-A08F-8317CF0E9C41}" presName="parTx" presStyleLbl="revTx" presStyleIdx="0" presStyleCnt="6"/>
      <dgm:spPr/>
    </dgm:pt>
    <dgm:pt modelId="{C25A59D1-1BBC-4AA3-8354-BF5BBBD57187}" type="pres">
      <dgm:prSet presAssocID="{17B34F0F-DA85-47D0-A08F-8317CF0E9C41}" presName="bSpace" presStyleCnt="0"/>
      <dgm:spPr/>
    </dgm:pt>
    <dgm:pt modelId="{A1EFF0C9-B24A-4B87-9B18-7DB0EF30387F}" type="pres">
      <dgm:prSet presAssocID="{17B34F0F-DA85-47D0-A08F-8317CF0E9C41}" presName="parBackupNorm" presStyleCnt="0"/>
      <dgm:spPr/>
    </dgm:pt>
    <dgm:pt modelId="{7F45E82D-3A31-490D-BAC0-180D04564DAE}" type="pres">
      <dgm:prSet presAssocID="{486B5FFA-5928-4170-A494-10EB1C56794D}" presName="parSpace" presStyleCnt="0"/>
      <dgm:spPr/>
    </dgm:pt>
    <dgm:pt modelId="{C742BEAD-8B6E-4CD3-9437-4ACC26B449A6}" type="pres">
      <dgm:prSet presAssocID="{F513ACE4-A43B-4A32-A867-DD649AB0945B}" presName="parComposite" presStyleCnt="0"/>
      <dgm:spPr/>
    </dgm:pt>
    <dgm:pt modelId="{2AEA0B48-DACD-47B7-9427-0FA60087FB8B}" type="pres">
      <dgm:prSet presAssocID="{F513ACE4-A43B-4A32-A867-DD649AB0945B}" presName="parBigCircle" presStyleLbl="node0" presStyleIdx="1" presStyleCnt="6"/>
      <dgm:spPr/>
    </dgm:pt>
    <dgm:pt modelId="{7C3221BE-8397-4D96-81A9-40FEEBB1733E}" type="pres">
      <dgm:prSet presAssocID="{F513ACE4-A43B-4A32-A867-DD649AB0945B}" presName="parTx" presStyleLbl="revTx" presStyleIdx="1" presStyleCnt="6"/>
      <dgm:spPr/>
    </dgm:pt>
    <dgm:pt modelId="{03693B60-399F-47A3-A359-559156800167}" type="pres">
      <dgm:prSet presAssocID="{F513ACE4-A43B-4A32-A867-DD649AB0945B}" presName="bSpace" presStyleCnt="0"/>
      <dgm:spPr/>
    </dgm:pt>
    <dgm:pt modelId="{025E991D-9038-4B91-8428-D449B8B791BD}" type="pres">
      <dgm:prSet presAssocID="{F513ACE4-A43B-4A32-A867-DD649AB0945B}" presName="parBackupNorm" presStyleCnt="0"/>
      <dgm:spPr/>
    </dgm:pt>
    <dgm:pt modelId="{12A9D3C8-C55C-4C76-AB95-5D198CD3D590}" type="pres">
      <dgm:prSet presAssocID="{FC0337CE-BA0D-42B0-B77B-50A985392812}" presName="parSpace" presStyleCnt="0"/>
      <dgm:spPr/>
    </dgm:pt>
    <dgm:pt modelId="{6A11F43E-8456-4DDA-8AEA-871ECFFF8DAA}" type="pres">
      <dgm:prSet presAssocID="{518D61F9-D451-4373-85C7-0A1D5082357B}" presName="parComposite" presStyleCnt="0"/>
      <dgm:spPr/>
    </dgm:pt>
    <dgm:pt modelId="{06B2D0C8-FFD7-40DC-B101-C7309CFFC28D}" type="pres">
      <dgm:prSet presAssocID="{518D61F9-D451-4373-85C7-0A1D5082357B}" presName="parBigCircle" presStyleLbl="node0" presStyleIdx="2" presStyleCnt="6"/>
      <dgm:spPr/>
    </dgm:pt>
    <dgm:pt modelId="{84083829-FBC7-429D-A979-048F0965FBF1}" type="pres">
      <dgm:prSet presAssocID="{518D61F9-D451-4373-85C7-0A1D5082357B}" presName="parTx" presStyleLbl="revTx" presStyleIdx="2" presStyleCnt="6"/>
      <dgm:spPr/>
    </dgm:pt>
    <dgm:pt modelId="{A15DF98E-51EB-454C-B09C-F63BD7AB093E}" type="pres">
      <dgm:prSet presAssocID="{518D61F9-D451-4373-85C7-0A1D5082357B}" presName="bSpace" presStyleCnt="0"/>
      <dgm:spPr/>
    </dgm:pt>
    <dgm:pt modelId="{226EF896-E7F4-48C6-8D0E-F65E4718CCEF}" type="pres">
      <dgm:prSet presAssocID="{518D61F9-D451-4373-85C7-0A1D5082357B}" presName="parBackupNorm" presStyleCnt="0"/>
      <dgm:spPr/>
    </dgm:pt>
    <dgm:pt modelId="{D86B6B7F-164A-4A4C-925F-2DFE45490EE7}" type="pres">
      <dgm:prSet presAssocID="{CAA8F2BC-DA33-41B7-935C-F36ABE288E47}" presName="parSpace" presStyleCnt="0"/>
      <dgm:spPr/>
    </dgm:pt>
    <dgm:pt modelId="{CA19EA01-BC26-4B75-A035-3FAA7B8F97D2}" type="pres">
      <dgm:prSet presAssocID="{D2452EC5-1562-40E2-BC17-532022D6E3DC}" presName="parComposite" presStyleCnt="0"/>
      <dgm:spPr/>
    </dgm:pt>
    <dgm:pt modelId="{216A436E-49A1-4C09-8DEB-1C1E331A6914}" type="pres">
      <dgm:prSet presAssocID="{D2452EC5-1562-40E2-BC17-532022D6E3DC}" presName="parBigCircle" presStyleLbl="node0" presStyleIdx="3" presStyleCnt="6"/>
      <dgm:spPr/>
    </dgm:pt>
    <dgm:pt modelId="{5CBBEC68-D503-458B-B95C-88408BCF0965}" type="pres">
      <dgm:prSet presAssocID="{D2452EC5-1562-40E2-BC17-532022D6E3DC}" presName="parTx" presStyleLbl="revTx" presStyleIdx="3" presStyleCnt="6"/>
      <dgm:spPr/>
    </dgm:pt>
    <dgm:pt modelId="{94C4AB4A-51DB-4222-806A-FD73FB8D32F5}" type="pres">
      <dgm:prSet presAssocID="{D2452EC5-1562-40E2-BC17-532022D6E3DC}" presName="bSpace" presStyleCnt="0"/>
      <dgm:spPr/>
    </dgm:pt>
    <dgm:pt modelId="{E2C38CE0-0C1F-4009-B248-EE1A4836450A}" type="pres">
      <dgm:prSet presAssocID="{D2452EC5-1562-40E2-BC17-532022D6E3DC}" presName="parBackupNorm" presStyleCnt="0"/>
      <dgm:spPr/>
    </dgm:pt>
    <dgm:pt modelId="{E4CB00A5-44FF-443F-9BCC-4CFC18F2002C}" type="pres">
      <dgm:prSet presAssocID="{019CA5CF-7750-413A-A08B-B40C74CAD0C7}" presName="parSpace" presStyleCnt="0"/>
      <dgm:spPr/>
    </dgm:pt>
    <dgm:pt modelId="{22F0350D-BAFF-4078-956A-D7D3A5C96301}" type="pres">
      <dgm:prSet presAssocID="{87B2457D-34AE-4B21-B45E-50C696DC6874}" presName="parComposite" presStyleCnt="0"/>
      <dgm:spPr/>
    </dgm:pt>
    <dgm:pt modelId="{142DFF51-1D2B-4BBE-A577-B1BA494C63C2}" type="pres">
      <dgm:prSet presAssocID="{87B2457D-34AE-4B21-B45E-50C696DC6874}" presName="parBigCircle" presStyleLbl="node0" presStyleIdx="4" presStyleCnt="6"/>
      <dgm:spPr/>
    </dgm:pt>
    <dgm:pt modelId="{11A94AF1-74BB-4A44-A47E-263399A8873B}" type="pres">
      <dgm:prSet presAssocID="{87B2457D-34AE-4B21-B45E-50C696DC6874}" presName="parTx" presStyleLbl="revTx" presStyleIdx="4" presStyleCnt="6"/>
      <dgm:spPr/>
    </dgm:pt>
    <dgm:pt modelId="{1697E2D1-13C3-40BF-96DF-F6514CD3F21E}" type="pres">
      <dgm:prSet presAssocID="{87B2457D-34AE-4B21-B45E-50C696DC6874}" presName="bSpace" presStyleCnt="0"/>
      <dgm:spPr/>
    </dgm:pt>
    <dgm:pt modelId="{E9CBECDD-D6A0-47F1-8AB8-972951240563}" type="pres">
      <dgm:prSet presAssocID="{87B2457D-34AE-4B21-B45E-50C696DC6874}" presName="parBackupNorm" presStyleCnt="0"/>
      <dgm:spPr/>
    </dgm:pt>
    <dgm:pt modelId="{9C995F50-A2B8-47E4-BA28-88739A07C5A9}" type="pres">
      <dgm:prSet presAssocID="{5FAB5CB8-46B3-4571-A95A-F9736E2AFD07}" presName="parSpace" presStyleCnt="0"/>
      <dgm:spPr/>
    </dgm:pt>
    <dgm:pt modelId="{51E0F9EE-A3D2-481D-88FA-F0E3FF30F617}" type="pres">
      <dgm:prSet presAssocID="{FCCEF2FD-A2DB-4EB1-9537-E01B8F13D401}" presName="parComposite" presStyleCnt="0"/>
      <dgm:spPr/>
    </dgm:pt>
    <dgm:pt modelId="{5A717A7F-1664-4057-A831-B2913F03F0DF}" type="pres">
      <dgm:prSet presAssocID="{FCCEF2FD-A2DB-4EB1-9537-E01B8F13D401}" presName="parBigCircle" presStyleLbl="node0" presStyleIdx="5" presStyleCnt="6"/>
      <dgm:spPr/>
    </dgm:pt>
    <dgm:pt modelId="{FEF2CD89-0849-4680-95DE-07BE0B6FC228}" type="pres">
      <dgm:prSet presAssocID="{FCCEF2FD-A2DB-4EB1-9537-E01B8F13D401}" presName="parTx" presStyleLbl="revTx" presStyleIdx="5" presStyleCnt="6"/>
      <dgm:spPr/>
    </dgm:pt>
    <dgm:pt modelId="{66DC5F2C-CDEA-40E2-8072-AA2977E41AEA}" type="pres">
      <dgm:prSet presAssocID="{FCCEF2FD-A2DB-4EB1-9537-E01B8F13D401}" presName="bSpace" presStyleCnt="0"/>
      <dgm:spPr/>
    </dgm:pt>
    <dgm:pt modelId="{2411B158-5AF1-478A-BB03-E57F2B319EED}" type="pres">
      <dgm:prSet presAssocID="{FCCEF2FD-A2DB-4EB1-9537-E01B8F13D401}" presName="parBackupNorm" presStyleCnt="0"/>
      <dgm:spPr/>
    </dgm:pt>
    <dgm:pt modelId="{CA966DFE-E787-4082-BD08-839242BD6769}" type="pres">
      <dgm:prSet presAssocID="{20DD2035-B541-44DC-8535-A87D5357ED72}" presName="parSpace" presStyleCnt="0"/>
      <dgm:spPr/>
    </dgm:pt>
  </dgm:ptLst>
  <dgm:cxnLst>
    <dgm:cxn modelId="{11B38800-5002-48DC-8428-6E4C6D5E43C4}" type="presOf" srcId="{D2452EC5-1562-40E2-BC17-532022D6E3DC}" destId="{5CBBEC68-D503-458B-B95C-88408BCF0965}" srcOrd="0" destOrd="0" presId="urn:microsoft.com/office/officeart/2008/layout/CircleAccentTimeline"/>
    <dgm:cxn modelId="{68BEC80A-0565-4BDE-9767-2EDA9095A4D4}" type="presOf" srcId="{518D61F9-D451-4373-85C7-0A1D5082357B}" destId="{84083829-FBC7-429D-A979-048F0965FBF1}" srcOrd="0" destOrd="0" presId="urn:microsoft.com/office/officeart/2008/layout/CircleAccentTimeline"/>
    <dgm:cxn modelId="{A066D113-BEFA-4165-A47F-8DC42B641894}" srcId="{2F6F8598-6458-4F1F-909C-469DA7C4A3BB}" destId="{FCCEF2FD-A2DB-4EB1-9537-E01B8F13D401}" srcOrd="5" destOrd="0" parTransId="{D7382152-23ED-4773-A9B9-F855D1008CDE}" sibTransId="{20DD2035-B541-44DC-8535-A87D5357ED72}"/>
    <dgm:cxn modelId="{6FA48E6C-6D2C-47DA-9281-E77EE8B8F17B}" type="presOf" srcId="{17B34F0F-DA85-47D0-A08F-8317CF0E9C41}" destId="{1CF880CA-F341-4DBA-BE5F-B0C7437FBF03}" srcOrd="0" destOrd="0" presId="urn:microsoft.com/office/officeart/2008/layout/CircleAccentTimeline"/>
    <dgm:cxn modelId="{62684A4F-071A-41AD-B089-F70E4637A842}" type="presOf" srcId="{87B2457D-34AE-4B21-B45E-50C696DC6874}" destId="{11A94AF1-74BB-4A44-A47E-263399A8873B}" srcOrd="0" destOrd="0" presId="urn:microsoft.com/office/officeart/2008/layout/CircleAccentTimeline"/>
    <dgm:cxn modelId="{82E3856F-8473-4472-9BD2-E96586780A6C}" type="presOf" srcId="{2F6F8598-6458-4F1F-909C-469DA7C4A3BB}" destId="{1F584527-C000-4A70-AA7A-5663F3476A26}" srcOrd="0" destOrd="0" presId="urn:microsoft.com/office/officeart/2008/layout/CircleAccentTimeline"/>
    <dgm:cxn modelId="{7575E277-B705-4253-90C2-72C0D5DDCE71}" srcId="{2F6F8598-6458-4F1F-909C-469DA7C4A3BB}" destId="{518D61F9-D451-4373-85C7-0A1D5082357B}" srcOrd="2" destOrd="0" parTransId="{85CA0549-2F1E-49CD-A3CE-9DFA23E9F3BB}" sibTransId="{CAA8F2BC-DA33-41B7-935C-F36ABE288E47}"/>
    <dgm:cxn modelId="{EF2D587D-BA87-4B76-AED5-467AC7DE4419}" srcId="{2F6F8598-6458-4F1F-909C-469DA7C4A3BB}" destId="{F513ACE4-A43B-4A32-A867-DD649AB0945B}" srcOrd="1" destOrd="0" parTransId="{9FABB582-6F34-49FC-8A7B-518480DF26F9}" sibTransId="{FC0337CE-BA0D-42B0-B77B-50A985392812}"/>
    <dgm:cxn modelId="{5E320D96-003D-4A19-B58D-2074E26B9413}" srcId="{2F6F8598-6458-4F1F-909C-469DA7C4A3BB}" destId="{17B34F0F-DA85-47D0-A08F-8317CF0E9C41}" srcOrd="0" destOrd="0" parTransId="{E5453703-530C-49D5-A2C0-D5677E7BE35C}" sibTransId="{486B5FFA-5928-4170-A494-10EB1C56794D}"/>
    <dgm:cxn modelId="{6765EF98-28E4-4D4A-83C7-E67E83B7BACB}" srcId="{2F6F8598-6458-4F1F-909C-469DA7C4A3BB}" destId="{D2452EC5-1562-40E2-BC17-532022D6E3DC}" srcOrd="3" destOrd="0" parTransId="{33FA9406-455B-4602-894A-E6507EF61E47}" sibTransId="{019CA5CF-7750-413A-A08B-B40C74CAD0C7}"/>
    <dgm:cxn modelId="{A5C5B899-0787-457B-A51B-338D6396DF43}" type="presOf" srcId="{F513ACE4-A43B-4A32-A867-DD649AB0945B}" destId="{7C3221BE-8397-4D96-81A9-40FEEBB1733E}" srcOrd="0" destOrd="0" presId="urn:microsoft.com/office/officeart/2008/layout/CircleAccentTimeline"/>
    <dgm:cxn modelId="{A9C083A0-9129-4B41-B3F2-8513B15328D5}" srcId="{2F6F8598-6458-4F1F-909C-469DA7C4A3BB}" destId="{87B2457D-34AE-4B21-B45E-50C696DC6874}" srcOrd="4" destOrd="0" parTransId="{C5EBAFC6-EB0B-4403-A6ED-5B2D00AB7A32}" sibTransId="{5FAB5CB8-46B3-4571-A95A-F9736E2AFD07}"/>
    <dgm:cxn modelId="{CE1A03F7-A232-45E0-8BF8-D7DE58844267}" type="presOf" srcId="{FCCEF2FD-A2DB-4EB1-9537-E01B8F13D401}" destId="{FEF2CD89-0849-4680-95DE-07BE0B6FC228}" srcOrd="0" destOrd="0" presId="urn:microsoft.com/office/officeart/2008/layout/CircleAccentTimeline"/>
    <dgm:cxn modelId="{8FA45B3A-EE18-4FB4-A4A2-CD03D6049548}" type="presParOf" srcId="{1F584527-C000-4A70-AA7A-5663F3476A26}" destId="{66EDEF9A-E727-4883-96A6-D6C38E205535}" srcOrd="0" destOrd="0" presId="urn:microsoft.com/office/officeart/2008/layout/CircleAccentTimeline"/>
    <dgm:cxn modelId="{DEED894F-59EA-4101-8FA1-E286CCF69BC3}" type="presParOf" srcId="{66EDEF9A-E727-4883-96A6-D6C38E205535}" destId="{96110D16-2DCB-43FE-A77B-A431E5F90A80}" srcOrd="0" destOrd="0" presId="urn:microsoft.com/office/officeart/2008/layout/CircleAccentTimeline"/>
    <dgm:cxn modelId="{A2911045-2A6D-4D6A-B734-36A91BFF2899}" type="presParOf" srcId="{66EDEF9A-E727-4883-96A6-D6C38E205535}" destId="{1CF880CA-F341-4DBA-BE5F-B0C7437FBF03}" srcOrd="1" destOrd="0" presId="urn:microsoft.com/office/officeart/2008/layout/CircleAccentTimeline"/>
    <dgm:cxn modelId="{88682D6A-B756-4975-861F-18DE73C465CD}" type="presParOf" srcId="{66EDEF9A-E727-4883-96A6-D6C38E205535}" destId="{C25A59D1-1BBC-4AA3-8354-BF5BBBD57187}" srcOrd="2" destOrd="0" presId="urn:microsoft.com/office/officeart/2008/layout/CircleAccentTimeline"/>
    <dgm:cxn modelId="{6E73FF8A-0E78-457A-B7A4-E1F9C35F0BCC}" type="presParOf" srcId="{1F584527-C000-4A70-AA7A-5663F3476A26}" destId="{A1EFF0C9-B24A-4B87-9B18-7DB0EF30387F}" srcOrd="1" destOrd="0" presId="urn:microsoft.com/office/officeart/2008/layout/CircleAccentTimeline"/>
    <dgm:cxn modelId="{E80E5611-1B18-4103-942E-85459339D849}" type="presParOf" srcId="{1F584527-C000-4A70-AA7A-5663F3476A26}" destId="{7F45E82D-3A31-490D-BAC0-180D04564DAE}" srcOrd="2" destOrd="0" presId="urn:microsoft.com/office/officeart/2008/layout/CircleAccentTimeline"/>
    <dgm:cxn modelId="{83FB1FE8-ADD0-4C64-967A-4045A213C986}" type="presParOf" srcId="{1F584527-C000-4A70-AA7A-5663F3476A26}" destId="{C742BEAD-8B6E-4CD3-9437-4ACC26B449A6}" srcOrd="3" destOrd="0" presId="urn:microsoft.com/office/officeart/2008/layout/CircleAccentTimeline"/>
    <dgm:cxn modelId="{FD3E5326-8DDD-4FD4-B85B-136021379954}" type="presParOf" srcId="{C742BEAD-8B6E-4CD3-9437-4ACC26B449A6}" destId="{2AEA0B48-DACD-47B7-9427-0FA60087FB8B}" srcOrd="0" destOrd="0" presId="urn:microsoft.com/office/officeart/2008/layout/CircleAccentTimeline"/>
    <dgm:cxn modelId="{670CB81A-5709-440C-99BD-F59E4CDB247E}" type="presParOf" srcId="{C742BEAD-8B6E-4CD3-9437-4ACC26B449A6}" destId="{7C3221BE-8397-4D96-81A9-40FEEBB1733E}" srcOrd="1" destOrd="0" presId="urn:microsoft.com/office/officeart/2008/layout/CircleAccentTimeline"/>
    <dgm:cxn modelId="{6AD4BAC0-3553-454C-8D66-6672D687675E}" type="presParOf" srcId="{C742BEAD-8B6E-4CD3-9437-4ACC26B449A6}" destId="{03693B60-399F-47A3-A359-559156800167}" srcOrd="2" destOrd="0" presId="urn:microsoft.com/office/officeart/2008/layout/CircleAccentTimeline"/>
    <dgm:cxn modelId="{A7E0B9EA-1E98-4000-853A-39D72887319B}" type="presParOf" srcId="{1F584527-C000-4A70-AA7A-5663F3476A26}" destId="{025E991D-9038-4B91-8428-D449B8B791BD}" srcOrd="4" destOrd="0" presId="urn:microsoft.com/office/officeart/2008/layout/CircleAccentTimeline"/>
    <dgm:cxn modelId="{3BE33C01-94FF-40A7-BAF9-90F24E1532CE}" type="presParOf" srcId="{1F584527-C000-4A70-AA7A-5663F3476A26}" destId="{12A9D3C8-C55C-4C76-AB95-5D198CD3D590}" srcOrd="5" destOrd="0" presId="urn:microsoft.com/office/officeart/2008/layout/CircleAccentTimeline"/>
    <dgm:cxn modelId="{D89DF6F2-4262-40B6-AAEF-1E69C68B2878}" type="presParOf" srcId="{1F584527-C000-4A70-AA7A-5663F3476A26}" destId="{6A11F43E-8456-4DDA-8AEA-871ECFFF8DAA}" srcOrd="6" destOrd="0" presId="urn:microsoft.com/office/officeart/2008/layout/CircleAccentTimeline"/>
    <dgm:cxn modelId="{3A39B132-AC7C-478D-8D9D-B4940841C884}" type="presParOf" srcId="{6A11F43E-8456-4DDA-8AEA-871ECFFF8DAA}" destId="{06B2D0C8-FFD7-40DC-B101-C7309CFFC28D}" srcOrd="0" destOrd="0" presId="urn:microsoft.com/office/officeart/2008/layout/CircleAccentTimeline"/>
    <dgm:cxn modelId="{1EE16DAC-10AF-4A0F-A313-5EE35F88A708}" type="presParOf" srcId="{6A11F43E-8456-4DDA-8AEA-871ECFFF8DAA}" destId="{84083829-FBC7-429D-A979-048F0965FBF1}" srcOrd="1" destOrd="0" presId="urn:microsoft.com/office/officeart/2008/layout/CircleAccentTimeline"/>
    <dgm:cxn modelId="{9C59DD99-121F-4133-AB12-2E0CC5C7BE44}" type="presParOf" srcId="{6A11F43E-8456-4DDA-8AEA-871ECFFF8DAA}" destId="{A15DF98E-51EB-454C-B09C-F63BD7AB093E}" srcOrd="2" destOrd="0" presId="urn:microsoft.com/office/officeart/2008/layout/CircleAccentTimeline"/>
    <dgm:cxn modelId="{5F493466-1B7B-4811-A9CD-0947BE9CCF50}" type="presParOf" srcId="{1F584527-C000-4A70-AA7A-5663F3476A26}" destId="{226EF896-E7F4-48C6-8D0E-F65E4718CCEF}" srcOrd="7" destOrd="0" presId="urn:microsoft.com/office/officeart/2008/layout/CircleAccentTimeline"/>
    <dgm:cxn modelId="{D458B4BD-5CFC-4270-BEFD-05A39BCCF803}" type="presParOf" srcId="{1F584527-C000-4A70-AA7A-5663F3476A26}" destId="{D86B6B7F-164A-4A4C-925F-2DFE45490EE7}" srcOrd="8" destOrd="0" presId="urn:microsoft.com/office/officeart/2008/layout/CircleAccentTimeline"/>
    <dgm:cxn modelId="{B9356F3E-4CA8-4BC8-8B97-9D2BBB83C37B}" type="presParOf" srcId="{1F584527-C000-4A70-AA7A-5663F3476A26}" destId="{CA19EA01-BC26-4B75-A035-3FAA7B8F97D2}" srcOrd="9" destOrd="0" presId="urn:microsoft.com/office/officeart/2008/layout/CircleAccentTimeline"/>
    <dgm:cxn modelId="{6798F5E8-80BA-46F2-B080-B0380CF96869}" type="presParOf" srcId="{CA19EA01-BC26-4B75-A035-3FAA7B8F97D2}" destId="{216A436E-49A1-4C09-8DEB-1C1E331A6914}" srcOrd="0" destOrd="0" presId="urn:microsoft.com/office/officeart/2008/layout/CircleAccentTimeline"/>
    <dgm:cxn modelId="{3AB0E7BB-88BF-47CD-8206-D7C8DEAD313F}" type="presParOf" srcId="{CA19EA01-BC26-4B75-A035-3FAA7B8F97D2}" destId="{5CBBEC68-D503-458B-B95C-88408BCF0965}" srcOrd="1" destOrd="0" presId="urn:microsoft.com/office/officeart/2008/layout/CircleAccentTimeline"/>
    <dgm:cxn modelId="{959B43F6-81C1-4823-9BC4-B2098AABC3B1}" type="presParOf" srcId="{CA19EA01-BC26-4B75-A035-3FAA7B8F97D2}" destId="{94C4AB4A-51DB-4222-806A-FD73FB8D32F5}" srcOrd="2" destOrd="0" presId="urn:microsoft.com/office/officeart/2008/layout/CircleAccentTimeline"/>
    <dgm:cxn modelId="{0AA27E8F-6FBE-4B7F-8C72-8EA41873887D}" type="presParOf" srcId="{1F584527-C000-4A70-AA7A-5663F3476A26}" destId="{E2C38CE0-0C1F-4009-B248-EE1A4836450A}" srcOrd="10" destOrd="0" presId="urn:microsoft.com/office/officeart/2008/layout/CircleAccentTimeline"/>
    <dgm:cxn modelId="{72E21F3B-26C6-4441-AB97-1CF5DD091B9F}" type="presParOf" srcId="{1F584527-C000-4A70-AA7A-5663F3476A26}" destId="{E4CB00A5-44FF-443F-9BCC-4CFC18F2002C}" srcOrd="11" destOrd="0" presId="urn:microsoft.com/office/officeart/2008/layout/CircleAccentTimeline"/>
    <dgm:cxn modelId="{EB41E746-59D7-4742-95BA-5B970264521C}" type="presParOf" srcId="{1F584527-C000-4A70-AA7A-5663F3476A26}" destId="{22F0350D-BAFF-4078-956A-D7D3A5C96301}" srcOrd="12" destOrd="0" presId="urn:microsoft.com/office/officeart/2008/layout/CircleAccentTimeline"/>
    <dgm:cxn modelId="{FE6FC3A3-3BFA-4399-A90E-F62F7AC20CCE}" type="presParOf" srcId="{22F0350D-BAFF-4078-956A-D7D3A5C96301}" destId="{142DFF51-1D2B-4BBE-A577-B1BA494C63C2}" srcOrd="0" destOrd="0" presId="urn:microsoft.com/office/officeart/2008/layout/CircleAccentTimeline"/>
    <dgm:cxn modelId="{1440CAEF-28E3-479B-8F3F-F49917507C2D}" type="presParOf" srcId="{22F0350D-BAFF-4078-956A-D7D3A5C96301}" destId="{11A94AF1-74BB-4A44-A47E-263399A8873B}" srcOrd="1" destOrd="0" presId="urn:microsoft.com/office/officeart/2008/layout/CircleAccentTimeline"/>
    <dgm:cxn modelId="{025AE66F-A930-4D7E-BA2E-3EDDAB9B7845}" type="presParOf" srcId="{22F0350D-BAFF-4078-956A-D7D3A5C96301}" destId="{1697E2D1-13C3-40BF-96DF-F6514CD3F21E}" srcOrd="2" destOrd="0" presId="urn:microsoft.com/office/officeart/2008/layout/CircleAccentTimeline"/>
    <dgm:cxn modelId="{21E984D3-104E-4FC4-B4BB-6346D12C983E}" type="presParOf" srcId="{1F584527-C000-4A70-AA7A-5663F3476A26}" destId="{E9CBECDD-D6A0-47F1-8AB8-972951240563}" srcOrd="13" destOrd="0" presId="urn:microsoft.com/office/officeart/2008/layout/CircleAccentTimeline"/>
    <dgm:cxn modelId="{EA745E53-4F81-4EFF-A84B-D86355EBD638}" type="presParOf" srcId="{1F584527-C000-4A70-AA7A-5663F3476A26}" destId="{9C995F50-A2B8-47E4-BA28-88739A07C5A9}" srcOrd="14" destOrd="0" presId="urn:microsoft.com/office/officeart/2008/layout/CircleAccentTimeline"/>
    <dgm:cxn modelId="{0F2B41A9-2999-40DA-9BE6-D16CE9071EBE}" type="presParOf" srcId="{1F584527-C000-4A70-AA7A-5663F3476A26}" destId="{51E0F9EE-A3D2-481D-88FA-F0E3FF30F617}" srcOrd="15" destOrd="0" presId="urn:microsoft.com/office/officeart/2008/layout/CircleAccentTimeline"/>
    <dgm:cxn modelId="{813F884A-B168-46D0-9440-0A41A3D469E1}" type="presParOf" srcId="{51E0F9EE-A3D2-481D-88FA-F0E3FF30F617}" destId="{5A717A7F-1664-4057-A831-B2913F03F0DF}" srcOrd="0" destOrd="0" presId="urn:microsoft.com/office/officeart/2008/layout/CircleAccentTimeline"/>
    <dgm:cxn modelId="{2398DC4C-39F1-493C-8EB2-1AE19863D648}" type="presParOf" srcId="{51E0F9EE-A3D2-481D-88FA-F0E3FF30F617}" destId="{FEF2CD89-0849-4680-95DE-07BE0B6FC228}" srcOrd="1" destOrd="0" presId="urn:microsoft.com/office/officeart/2008/layout/CircleAccentTimeline"/>
    <dgm:cxn modelId="{0692726A-514C-4A48-9993-5B9F758ACCC4}" type="presParOf" srcId="{51E0F9EE-A3D2-481D-88FA-F0E3FF30F617}" destId="{66DC5F2C-CDEA-40E2-8072-AA2977E41AEA}" srcOrd="2" destOrd="0" presId="urn:microsoft.com/office/officeart/2008/layout/CircleAccentTimeline"/>
    <dgm:cxn modelId="{D052ABAD-D33D-434B-BC23-17FD4EDF8515}" type="presParOf" srcId="{1F584527-C000-4A70-AA7A-5663F3476A26}" destId="{2411B158-5AF1-478A-BB03-E57F2B319EED}" srcOrd="16" destOrd="0" presId="urn:microsoft.com/office/officeart/2008/layout/CircleAccentTimeline"/>
    <dgm:cxn modelId="{0531D942-9ADF-4D3A-8CA8-FABBBC6820AB}" type="presParOf" srcId="{1F584527-C000-4A70-AA7A-5663F3476A26}" destId="{CA966DFE-E787-4082-BD08-839242BD6769}" srcOrd="17" destOrd="0" presId="urn:microsoft.com/office/officeart/2008/layout/CircleAccent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DB912B-6CD0-4E62-BC46-7374D0B7F531}">
      <dsp:nvSpPr>
        <dsp:cNvPr id="0" name=""/>
        <dsp:cNvSpPr/>
      </dsp:nvSpPr>
      <dsp:spPr>
        <a:xfrm>
          <a:off x="3821742" y="621"/>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Forward pass on dataset samples. Compute errors and loss function.</a:t>
          </a:r>
          <a:endParaRPr lang="en-SG" sz="1800" kern="1200" dirty="0"/>
        </a:p>
      </dsp:txBody>
      <dsp:txXfrm>
        <a:off x="3895583" y="74462"/>
        <a:ext cx="2179442" cy="1364949"/>
      </dsp:txXfrm>
    </dsp:sp>
    <dsp:sp modelId="{19CEF774-A24B-43ED-8BE5-AFF3B996D8C8}">
      <dsp:nvSpPr>
        <dsp:cNvPr id="0" name=""/>
        <dsp:cNvSpPr/>
      </dsp:nvSpPr>
      <dsp:spPr>
        <a:xfrm>
          <a:off x="2969136" y="756936"/>
          <a:ext cx="4032337" cy="4032337"/>
        </a:xfrm>
        <a:custGeom>
          <a:avLst/>
          <a:gdLst/>
          <a:ahLst/>
          <a:cxnLst/>
          <a:rect l="0" t="0" r="0" b="0"/>
          <a:pathLst>
            <a:path>
              <a:moveTo>
                <a:pt x="3491635" y="642148"/>
              </a:moveTo>
              <a:arcTo wR="2016168" hR="2016168" stAng="19022338"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C8629A62-D246-4C9C-A371-EF172DD923CB}">
      <dsp:nvSpPr>
        <dsp:cNvPr id="0" name=""/>
        <dsp:cNvSpPr/>
      </dsp:nvSpPr>
      <dsp:spPr>
        <a:xfrm>
          <a:off x="5567795"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Use new loss value to compute gradients. Adjust parameters with backprop.</a:t>
          </a:r>
          <a:endParaRPr lang="en-SG" sz="1800" kern="1200" dirty="0"/>
        </a:p>
      </dsp:txBody>
      <dsp:txXfrm>
        <a:off x="5641636" y="3098715"/>
        <a:ext cx="2179442" cy="1364949"/>
      </dsp:txXfrm>
    </dsp:sp>
    <dsp:sp modelId="{8DFFBC6C-5BF6-494E-BCD9-7424940D0A5A}">
      <dsp:nvSpPr>
        <dsp:cNvPr id="0" name=""/>
        <dsp:cNvSpPr/>
      </dsp:nvSpPr>
      <dsp:spPr>
        <a:xfrm>
          <a:off x="2969136" y="756936"/>
          <a:ext cx="4032337" cy="4032337"/>
        </a:xfrm>
        <a:custGeom>
          <a:avLst/>
          <a:gdLst/>
          <a:ahLst/>
          <a:cxnLst/>
          <a:rect l="0" t="0" r="0" b="0"/>
          <a:pathLst>
            <a:path>
              <a:moveTo>
                <a:pt x="2634180" y="3935282"/>
              </a:moveTo>
              <a:arcTo wR="2016168" hR="2016168" stAng="4328993" swAng="2142014"/>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 modelId="{7B051FAB-4F2C-43A6-A08D-D8A73D6B2C30}">
      <dsp:nvSpPr>
        <dsp:cNvPr id="0" name=""/>
        <dsp:cNvSpPr/>
      </dsp:nvSpPr>
      <dsp:spPr>
        <a:xfrm>
          <a:off x="2075689" y="3024874"/>
          <a:ext cx="2327124" cy="151263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kern="1200" dirty="0"/>
            <a:t>Repeat until convergence or max number of iterations, as in GD earlier.</a:t>
          </a:r>
          <a:endParaRPr lang="en-SG" sz="1800" kern="1200" dirty="0"/>
        </a:p>
      </dsp:txBody>
      <dsp:txXfrm>
        <a:off x="2149530" y="3098715"/>
        <a:ext cx="2179442" cy="1364949"/>
      </dsp:txXfrm>
    </dsp:sp>
    <dsp:sp modelId="{E3D06BB9-B2E3-4E43-B093-97F8E2A98751}">
      <dsp:nvSpPr>
        <dsp:cNvPr id="0" name=""/>
        <dsp:cNvSpPr/>
      </dsp:nvSpPr>
      <dsp:spPr>
        <a:xfrm>
          <a:off x="2969136" y="756936"/>
          <a:ext cx="4032337" cy="4032337"/>
        </a:xfrm>
        <a:custGeom>
          <a:avLst/>
          <a:gdLst/>
          <a:ahLst/>
          <a:cxnLst/>
          <a:rect l="0" t="0" r="0" b="0"/>
          <a:pathLst>
            <a:path>
              <a:moveTo>
                <a:pt x="6543" y="1853859"/>
              </a:moveTo>
              <a:arcTo wR="2016168" hR="2016168" stAng="11077051" swAng="2300611"/>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660ACD-7D09-414C-AD44-FB0536FFD702}">
      <dsp:nvSpPr>
        <dsp:cNvPr id="0" name=""/>
        <dsp:cNvSpPr/>
      </dsp:nvSpPr>
      <dsp:spPr>
        <a:xfrm>
          <a:off x="291895" y="0"/>
          <a:ext cx="8216080" cy="3286431"/>
        </a:xfrm>
        <a:prstGeom prst="leftRightRibb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CA706E-2DB2-4677-9B6E-D0BA04C5D1AD}">
      <dsp:nvSpPr>
        <dsp:cNvPr id="0" name=""/>
        <dsp:cNvSpPr/>
      </dsp:nvSpPr>
      <dsp:spPr>
        <a:xfrm>
          <a:off x="1277824" y="575125"/>
          <a:ext cx="2711306"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High Learning rate value:</a:t>
          </a:r>
        </a:p>
        <a:p>
          <a:pPr marL="0" lvl="0" indent="0" algn="ctr" defTabSz="889000">
            <a:lnSpc>
              <a:spcPct val="90000"/>
            </a:lnSpc>
            <a:spcBef>
              <a:spcPct val="0"/>
            </a:spcBef>
            <a:spcAft>
              <a:spcPct val="35000"/>
            </a:spcAft>
            <a:buNone/>
          </a:pPr>
          <a:r>
            <a:rPr lang="en-GB" sz="2000" kern="1200" dirty="0"/>
            <a:t>Trains faster</a:t>
          </a:r>
        </a:p>
        <a:p>
          <a:pPr marL="0" lvl="0" indent="0" algn="ctr" defTabSz="889000">
            <a:lnSpc>
              <a:spcPct val="90000"/>
            </a:lnSpc>
            <a:spcBef>
              <a:spcPct val="0"/>
            </a:spcBef>
            <a:spcAft>
              <a:spcPct val="35000"/>
            </a:spcAft>
            <a:buNone/>
          </a:pPr>
          <a:r>
            <a:rPr lang="en-GB" sz="2000" kern="1200" dirty="0"/>
            <a:t>Risk of overshooting min</a:t>
          </a:r>
        </a:p>
        <a:p>
          <a:pPr marL="0" lvl="0" indent="0" algn="ctr" defTabSz="889000">
            <a:lnSpc>
              <a:spcPct val="90000"/>
            </a:lnSpc>
            <a:spcBef>
              <a:spcPct val="0"/>
            </a:spcBef>
            <a:spcAft>
              <a:spcPct val="35000"/>
            </a:spcAft>
            <a:buNone/>
          </a:pPr>
          <a:r>
            <a:rPr lang="en-GB" sz="2000" kern="1200" dirty="0"/>
            <a:t>Risk of exploding gradient</a:t>
          </a:r>
          <a:endParaRPr lang="en-SG" sz="2000" kern="1200" dirty="0"/>
        </a:p>
      </dsp:txBody>
      <dsp:txXfrm>
        <a:off x="1277824" y="575125"/>
        <a:ext cx="2711306" cy="1610351"/>
      </dsp:txXfrm>
    </dsp:sp>
    <dsp:sp modelId="{DA61FCB3-52EE-4D6D-9F57-8CF35269BD3E}">
      <dsp:nvSpPr>
        <dsp:cNvPr id="0" name=""/>
        <dsp:cNvSpPr/>
      </dsp:nvSpPr>
      <dsp:spPr>
        <a:xfrm>
          <a:off x="4399935" y="1100954"/>
          <a:ext cx="3204271" cy="1610351"/>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71120" rIns="0" bIns="76200" numCol="1" spcCol="1270" anchor="ctr" anchorCtr="0">
          <a:noAutofit/>
        </a:bodyPr>
        <a:lstStyle/>
        <a:p>
          <a:pPr marL="0" lvl="0" indent="0" algn="ctr" defTabSz="889000">
            <a:lnSpc>
              <a:spcPct val="90000"/>
            </a:lnSpc>
            <a:spcBef>
              <a:spcPct val="0"/>
            </a:spcBef>
            <a:spcAft>
              <a:spcPct val="35000"/>
            </a:spcAft>
            <a:buNone/>
          </a:pPr>
          <a:r>
            <a:rPr lang="en-GB" sz="2000" b="1" u="sng" kern="1200" dirty="0"/>
            <a:t>Low learning value:</a:t>
          </a:r>
        </a:p>
        <a:p>
          <a:pPr marL="0" lvl="0" indent="0" algn="ctr" defTabSz="889000">
            <a:lnSpc>
              <a:spcPct val="90000"/>
            </a:lnSpc>
            <a:spcBef>
              <a:spcPct val="0"/>
            </a:spcBef>
            <a:spcAft>
              <a:spcPct val="35000"/>
            </a:spcAft>
            <a:buNone/>
          </a:pPr>
          <a:r>
            <a:rPr lang="en-GB" sz="2000" kern="1200" dirty="0"/>
            <a:t>Trains slow, but safe</a:t>
          </a:r>
        </a:p>
        <a:p>
          <a:pPr marL="0" lvl="0" indent="0" algn="ctr" defTabSz="889000">
            <a:lnSpc>
              <a:spcPct val="90000"/>
            </a:lnSpc>
            <a:spcBef>
              <a:spcPct val="0"/>
            </a:spcBef>
            <a:spcAft>
              <a:spcPct val="35000"/>
            </a:spcAft>
            <a:buNone/>
          </a:pPr>
          <a:r>
            <a:rPr lang="en-GB" sz="2000" kern="1200" dirty="0"/>
            <a:t>Risk of training so slow we barely make any changes</a:t>
          </a:r>
          <a:endParaRPr lang="en-SG" sz="2000" kern="1200" dirty="0"/>
        </a:p>
      </dsp:txBody>
      <dsp:txXfrm>
        <a:off x="4399935" y="1100954"/>
        <a:ext cx="3204271" cy="161035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4FB104-16D9-4F05-A3F7-B0E27D6BB4CD}">
      <dsp:nvSpPr>
        <dsp:cNvPr id="0" name=""/>
        <dsp:cNvSpPr/>
      </dsp:nvSpPr>
      <dsp:spPr>
        <a:xfrm rot="5400000">
          <a:off x="306604" y="95609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FD70363-1046-4CD0-B152-4FEB7C2E6F6C}">
      <dsp:nvSpPr>
        <dsp:cNvPr id="0" name=""/>
        <dsp:cNvSpPr/>
      </dsp:nvSpPr>
      <dsp:spPr>
        <a:xfrm>
          <a:off x="70673" y="-3105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input X</a:t>
          </a:r>
          <a:endParaRPr lang="en-SG" sz="1900" kern="1200" dirty="0"/>
        </a:p>
      </dsp:txBody>
      <dsp:txXfrm>
        <a:off x="121906" y="20178"/>
        <a:ext cx="1396629" cy="946851"/>
      </dsp:txXfrm>
    </dsp:sp>
    <dsp:sp modelId="{BF768225-40E2-487A-91C0-C55D937CF320}">
      <dsp:nvSpPr>
        <dsp:cNvPr id="0" name=""/>
        <dsp:cNvSpPr/>
      </dsp:nvSpPr>
      <dsp:spPr>
        <a:xfrm>
          <a:off x="1569768" y="6902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BF06FAE7-9B30-4F18-8FF7-35025CE2BAE4}">
      <dsp:nvSpPr>
        <dsp:cNvPr id="0" name=""/>
        <dsp:cNvSpPr/>
      </dsp:nvSpPr>
      <dsp:spPr>
        <a:xfrm rot="5400000">
          <a:off x="1549513" y="213482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B6203E5-1F45-47DB-9128-F473665E31BE}">
      <dsp:nvSpPr>
        <dsp:cNvPr id="0" name=""/>
        <dsp:cNvSpPr/>
      </dsp:nvSpPr>
      <dsp:spPr>
        <a:xfrm>
          <a:off x="1313582" y="1147674"/>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Linear operation</a:t>
          </a:r>
          <a:br>
            <a:rPr lang="en-GB" sz="1900" kern="1200" dirty="0"/>
          </a:br>
          <a:r>
            <a:rPr lang="en-GB" sz="1900" kern="1200" dirty="0"/>
            <a:t>Z = WX+B</a:t>
          </a:r>
          <a:endParaRPr lang="en-SG" sz="1900" kern="1200" dirty="0"/>
        </a:p>
      </dsp:txBody>
      <dsp:txXfrm>
        <a:off x="1364815" y="1198907"/>
        <a:ext cx="1396629" cy="946851"/>
      </dsp:txXfrm>
    </dsp:sp>
    <dsp:sp modelId="{BFBEC9EF-1FE7-4661-A49C-1CFC175DDB19}">
      <dsp:nvSpPr>
        <dsp:cNvPr id="0" name=""/>
        <dsp:cNvSpPr/>
      </dsp:nvSpPr>
      <dsp:spPr>
        <a:xfrm>
          <a:off x="2812677" y="124775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8590E9F6-F0D7-4C20-8498-4496B6604747}">
      <dsp:nvSpPr>
        <dsp:cNvPr id="0" name=""/>
        <dsp:cNvSpPr/>
      </dsp:nvSpPr>
      <dsp:spPr>
        <a:xfrm rot="5400000">
          <a:off x="2792422" y="3313553"/>
          <a:ext cx="890510" cy="1013814"/>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090A00-10B8-4CCF-A196-51B278B0E6EB}">
      <dsp:nvSpPr>
        <dsp:cNvPr id="0" name=""/>
        <dsp:cNvSpPr/>
      </dsp:nvSpPr>
      <dsp:spPr>
        <a:xfrm>
          <a:off x="2556491" y="232640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Activation function</a:t>
          </a:r>
          <a:br>
            <a:rPr lang="en-GB" sz="1900" kern="1200" dirty="0"/>
          </a:br>
          <a:r>
            <a:rPr lang="en-GB" sz="1900" kern="1200" dirty="0"/>
            <a:t>A = s(Z)</a:t>
          </a:r>
          <a:endParaRPr lang="en-SG" sz="1900" kern="1200" dirty="0"/>
        </a:p>
      </dsp:txBody>
      <dsp:txXfrm>
        <a:off x="2607724" y="2377638"/>
        <a:ext cx="1396629" cy="946851"/>
      </dsp:txXfrm>
    </dsp:sp>
    <dsp:sp modelId="{F91AEF1A-A2CE-41F2-A794-C0158AEF08C8}">
      <dsp:nvSpPr>
        <dsp:cNvPr id="0" name=""/>
        <dsp:cNvSpPr/>
      </dsp:nvSpPr>
      <dsp:spPr>
        <a:xfrm>
          <a:off x="4055586" y="2426481"/>
          <a:ext cx="1090298" cy="848105"/>
        </a:xfrm>
        <a:prstGeom prst="rect">
          <a:avLst/>
        </a:prstGeom>
        <a:noFill/>
        <a:ln>
          <a:noFill/>
        </a:ln>
        <a:effectLst/>
      </dsp:spPr>
      <dsp:style>
        <a:lnRef idx="0">
          <a:scrgbClr r="0" g="0" b="0"/>
        </a:lnRef>
        <a:fillRef idx="0">
          <a:scrgbClr r="0" g="0" b="0"/>
        </a:fillRef>
        <a:effectRef idx="0">
          <a:scrgbClr r="0" g="0" b="0"/>
        </a:effectRef>
        <a:fontRef idx="minor"/>
      </dsp:style>
    </dsp:sp>
    <dsp:sp modelId="{91AB5E9B-7125-464F-B4AF-9597C91602B5}">
      <dsp:nvSpPr>
        <dsp:cNvPr id="0" name=""/>
        <dsp:cNvSpPr/>
      </dsp:nvSpPr>
      <dsp:spPr>
        <a:xfrm>
          <a:off x="3799400" y="3505135"/>
          <a:ext cx="1499095" cy="1049317"/>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GB" sz="1900" kern="1200" dirty="0"/>
            <a:t>Layer output A</a:t>
          </a:r>
          <a:endParaRPr lang="en-SG" sz="1900" kern="1200" dirty="0"/>
        </a:p>
      </dsp:txBody>
      <dsp:txXfrm>
        <a:off x="3850633" y="3556368"/>
        <a:ext cx="1396629" cy="9468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110D16-2DCB-43FE-A77B-A431E5F90A80}">
      <dsp:nvSpPr>
        <dsp:cNvPr id="0" name=""/>
        <dsp:cNvSpPr/>
      </dsp:nvSpPr>
      <dsp:spPr>
        <a:xfrm>
          <a:off x="2413"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CF880CA-F341-4DBA-BE5F-B0C7437FBF03}">
      <dsp:nvSpPr>
        <dsp:cNvPr id="0" name=""/>
        <dsp:cNvSpPr/>
      </dsp:nvSpPr>
      <dsp:spPr>
        <a:xfrm rot="17700000">
          <a:off x="608112"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Inputs </a:t>
          </a:r>
          <a14:m xmlns:a14="http://schemas.microsoft.com/office/drawing/2010/main">
            <m:oMath xmlns:m="http://schemas.openxmlformats.org/officeDocument/2006/math">
              <m:r>
                <a:rPr lang="en-GB" sz="2000" i="1" kern="1200" dirty="0" smtClean="0">
                  <a:latin typeface="Cambria Math" panose="02040503050406030204" pitchFamily="18" charset="0"/>
                </a:rPr>
                <m:t>𝑋</m:t>
              </m:r>
            </m:oMath>
          </a14:m>
          <a:endParaRPr lang="en-SG" sz="2000" kern="1200" dirty="0"/>
        </a:p>
      </dsp:txBody>
      <dsp:txXfrm>
        <a:off x="608112" y="804500"/>
        <a:ext cx="2136911" cy="1029826"/>
      </dsp:txXfrm>
    </dsp:sp>
    <dsp:sp modelId="{2AEA0B48-DACD-47B7-9427-0FA60087FB8B}">
      <dsp:nvSpPr>
        <dsp:cNvPr id="0" name=""/>
        <dsp:cNvSpPr/>
      </dsp:nvSpPr>
      <dsp:spPr>
        <a:xfrm>
          <a:off x="1851034"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C3221BE-8397-4D96-81A9-40FEEBB1733E}">
      <dsp:nvSpPr>
        <dsp:cNvPr id="0" name=""/>
        <dsp:cNvSpPr/>
      </dsp:nvSpPr>
      <dsp:spPr>
        <a:xfrm rot="17700000">
          <a:off x="2456733"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#1</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0" kern="1200" dirty="0" smtClean="0">
                        <a:latin typeface="Cambria Math" panose="02040503050406030204" pitchFamily="18" charset="0"/>
                      </a:rPr>
                      <m:t>1</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i="1" kern="1200" dirty="0" smtClean="0">
                        <a:latin typeface="Cambria Math" panose="02040503050406030204" pitchFamily="18" charset="0"/>
                      </a:rPr>
                      <m:t>1</m:t>
                    </m:r>
                  </m:sub>
                </m:sSub>
                <m:r>
                  <a:rPr lang="en-GB" sz="2000" i="1" kern="1200" dirty="0" smtClean="0">
                    <a:latin typeface="Cambria Math" panose="02040503050406030204" pitchFamily="18" charset="0"/>
                  </a:rPr>
                  <m:t>𝑋</m:t>
                </m:r>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i="1" kern="1200" dirty="0" smtClean="0">
                        <a:latin typeface="Cambria Math" panose="02040503050406030204" pitchFamily="18" charset="0"/>
                      </a:rPr>
                      <m:t>1</m:t>
                    </m:r>
                  </m:sub>
                </m:sSub>
              </m:oMath>
            </m:oMathPara>
          </a14:m>
          <a:endParaRPr lang="en-SG" sz="2000" kern="1200" dirty="0"/>
        </a:p>
      </dsp:txBody>
      <dsp:txXfrm>
        <a:off x="2456733" y="804500"/>
        <a:ext cx="2136911" cy="1029826"/>
      </dsp:txXfrm>
    </dsp:sp>
    <dsp:sp modelId="{06B2D0C8-FFD7-40DC-B101-C7309CFFC28D}">
      <dsp:nvSpPr>
        <dsp:cNvPr id="0" name=""/>
        <dsp:cNvSpPr/>
      </dsp:nvSpPr>
      <dsp:spPr>
        <a:xfrm>
          <a:off x="3699656"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4083829-FBC7-429D-A979-048F0965FBF1}">
      <dsp:nvSpPr>
        <dsp:cNvPr id="0" name=""/>
        <dsp:cNvSpPr/>
      </dsp:nvSpPr>
      <dsp:spPr>
        <a:xfrm rot="17700000">
          <a:off x="4305355"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Sigmoid</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𝑍</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m:t>
                </m:r>
              </m:oMath>
            </m:oMathPara>
          </a14:m>
          <a:endParaRPr lang="en-SG" sz="2000" kern="1200" dirty="0"/>
        </a:p>
      </dsp:txBody>
      <dsp:txXfrm>
        <a:off x="4305355" y="804500"/>
        <a:ext cx="2136911" cy="1029826"/>
      </dsp:txXfrm>
    </dsp:sp>
    <dsp:sp modelId="{216A436E-49A1-4C09-8DEB-1C1E331A6914}">
      <dsp:nvSpPr>
        <dsp:cNvPr id="0" name=""/>
        <dsp:cNvSpPr/>
      </dsp:nvSpPr>
      <dsp:spPr>
        <a:xfrm>
          <a:off x="5548278"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CBBEC68-D503-458B-B95C-88408BCF0965}">
      <dsp:nvSpPr>
        <dsp:cNvPr id="0" name=""/>
        <dsp:cNvSpPr/>
      </dsp:nvSpPr>
      <dsp:spPr>
        <a:xfrm rot="17700000">
          <a:off x="6153977"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Linear #2</a:t>
          </a:r>
          <a:br>
            <a:rPr lang="en-GB" sz="2000" kern="1200" dirty="0"/>
          </a:b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m:rPr>
                        <m:sty m:val="p"/>
                      </m:rPr>
                      <a:rPr lang="en-GB" sz="2000" b="0" i="0" kern="1200" dirty="0" smtClean="0">
                        <a:latin typeface="Cambria Math" panose="02040503050406030204" pitchFamily="18" charset="0"/>
                      </a:rPr>
                      <m:t>Z</m:t>
                    </m:r>
                  </m:e>
                  <m:sub>
                    <m:r>
                      <a:rPr lang="en-GB" sz="2000" b="0" i="1" kern="1200" dirty="0" smtClean="0">
                        <a:latin typeface="Cambria Math" panose="02040503050406030204" pitchFamily="18" charset="0"/>
                      </a:rPr>
                      <m:t>2</m:t>
                    </m:r>
                  </m:sub>
                </m:sSub>
                <m:r>
                  <a:rPr lang="en-GB" sz="2000" b="0" i="0" kern="1200" dirty="0" smtClean="0">
                    <a:latin typeface="Cambria Math" panose="02040503050406030204" pitchFamily="18" charset="0"/>
                  </a:rPr>
                  <m:t>=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𝑊</m:t>
                    </m:r>
                  </m:e>
                  <m:sub>
                    <m:r>
                      <a:rPr lang="en-GB" sz="2000" b="0" i="1" kern="1200" dirty="0" smtClean="0">
                        <a:latin typeface="Cambria Math" panose="02040503050406030204" pitchFamily="18" charset="0"/>
                      </a:rPr>
                      <m:t>2</m:t>
                    </m:r>
                  </m:sub>
                </m:sSub>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1</m:t>
                    </m:r>
                  </m:sub>
                </m:sSub>
                <m:r>
                  <a:rPr lang="en-GB" sz="2000" i="1" kern="1200" dirty="0" smtClean="0">
                    <a:latin typeface="Cambria Math" panose="02040503050406030204" pitchFamily="18" charset="0"/>
                  </a:rPr>
                  <m:t> + </m:t>
                </m:r>
                <m:sSub>
                  <m:sSubPr>
                    <m:ctrlPr>
                      <a:rPr lang="en-GB" sz="2000" i="1" kern="1200" dirty="0" smtClean="0">
                        <a:latin typeface="Cambria Math" panose="02040503050406030204" pitchFamily="18" charset="0"/>
                      </a:rPr>
                    </m:ctrlPr>
                  </m:sSubPr>
                  <m:e>
                    <m:r>
                      <a:rPr lang="en-GB" sz="2000" i="1" kern="1200" dirty="0" smtClean="0">
                        <a:latin typeface="Cambria Math" panose="02040503050406030204" pitchFamily="18" charset="0"/>
                      </a:rPr>
                      <m:t>𝑏</m:t>
                    </m:r>
                  </m:e>
                  <m:sub>
                    <m:r>
                      <a:rPr lang="en-GB" sz="2000" b="0" i="1" kern="1200" dirty="0" smtClean="0">
                        <a:latin typeface="Cambria Math" panose="02040503050406030204" pitchFamily="18" charset="0"/>
                      </a:rPr>
                      <m:t>2</m:t>
                    </m:r>
                  </m:sub>
                </m:sSub>
              </m:oMath>
            </m:oMathPara>
          </a14:m>
          <a:endParaRPr lang="en-SG" sz="2000" kern="1200" dirty="0"/>
        </a:p>
      </dsp:txBody>
      <dsp:txXfrm>
        <a:off x="6153977" y="804500"/>
        <a:ext cx="2136911" cy="1029826"/>
      </dsp:txXfrm>
    </dsp:sp>
    <dsp:sp modelId="{142DFF51-1D2B-4BBE-A577-B1BA494C63C2}">
      <dsp:nvSpPr>
        <dsp:cNvPr id="0" name=""/>
        <dsp:cNvSpPr/>
      </dsp:nvSpPr>
      <dsp:spPr>
        <a:xfrm>
          <a:off x="7396899"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1A94AF1-74BB-4A44-A47E-263399A8873B}">
      <dsp:nvSpPr>
        <dsp:cNvPr id="0" name=""/>
        <dsp:cNvSpPr/>
      </dsp:nvSpPr>
      <dsp:spPr>
        <a:xfrm rot="17700000">
          <a:off x="8002598"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Second Sigmoid and Final Prediction</a:t>
          </a:r>
        </a:p>
        <a:p>
          <a:pPr marL="0" lvl="0" indent="0" algn="l" defTabSz="88900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 </m:t>
                </m:r>
                <m:r>
                  <a:rPr lang="en-GB" sz="2000" i="1" kern="1200" dirty="0" smtClean="0">
                    <a:latin typeface="Cambria Math" panose="02040503050406030204" pitchFamily="18" charset="0"/>
                  </a:rPr>
                  <m:t>𝑠</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𝑍</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m:t>
                </m:r>
              </m:oMath>
            </m:oMathPara>
          </a14:m>
          <a:endParaRPr lang="en-SG" sz="2000" kern="1200" dirty="0"/>
        </a:p>
      </dsp:txBody>
      <dsp:txXfrm>
        <a:off x="8002598" y="804500"/>
        <a:ext cx="2136911" cy="1029826"/>
      </dsp:txXfrm>
    </dsp:sp>
    <dsp:sp modelId="{5A717A7F-1664-4057-A831-B2913F03F0DF}">
      <dsp:nvSpPr>
        <dsp:cNvPr id="0" name=""/>
        <dsp:cNvSpPr/>
      </dsp:nvSpPr>
      <dsp:spPr>
        <a:xfrm>
          <a:off x="9245521" y="2205839"/>
          <a:ext cx="1719002" cy="1719002"/>
        </a:xfrm>
        <a:prstGeom prst="donut">
          <a:avLst>
            <a:gd name="adj" fmla="val 2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F2CD89-0849-4680-95DE-07BE0B6FC228}">
      <dsp:nvSpPr>
        <dsp:cNvPr id="0" name=""/>
        <dsp:cNvSpPr/>
      </dsp:nvSpPr>
      <dsp:spPr>
        <a:xfrm rot="17700000">
          <a:off x="9851220" y="804500"/>
          <a:ext cx="2136911" cy="10298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800" tIns="0" rIns="0" bIns="0" numCol="1" spcCol="1270" anchor="ctr" anchorCtr="0">
          <a:noAutofit/>
        </a:bodyPr>
        <a:lstStyle/>
        <a:p>
          <a:pPr marL="0" lvl="0" indent="0" algn="l" defTabSz="889000">
            <a:lnSpc>
              <a:spcPct val="90000"/>
            </a:lnSpc>
            <a:spcBef>
              <a:spcPct val="0"/>
            </a:spcBef>
            <a:spcAft>
              <a:spcPct val="35000"/>
            </a:spcAft>
            <a:buNone/>
          </a:pPr>
          <a:r>
            <a:rPr lang="en-GB" sz="2000" kern="1200" dirty="0"/>
            <a:t>Cross Entropy Loss </a:t>
          </a:r>
          <a14:m xmlns:a14="http://schemas.microsoft.com/office/drawing/2010/main">
            <m:oMath xmlns:m="http://schemas.openxmlformats.org/officeDocument/2006/math">
              <m:r>
                <a:rPr lang="en-GB" sz="2000" i="1" kern="1200" dirty="0" smtClean="0">
                  <a:latin typeface="Cambria Math" panose="02040503050406030204" pitchFamily="18" charset="0"/>
                </a:rPr>
                <m:t>𝐿</m:t>
              </m:r>
              <m:r>
                <a:rPr lang="en-GB" sz="2000" i="1" kern="1200" dirty="0" smtClean="0">
                  <a:latin typeface="Cambria Math" panose="02040503050406030204" pitchFamily="18" charset="0"/>
                </a:rPr>
                <m:t>(</m:t>
              </m:r>
              <m:sSub>
                <m:sSubPr>
                  <m:ctrlPr>
                    <a:rPr lang="en-GB" sz="2000" b="0" i="1" kern="1200" dirty="0" smtClean="0">
                      <a:latin typeface="Cambria Math" panose="02040503050406030204" pitchFamily="18" charset="0"/>
                    </a:rPr>
                  </m:ctrlPr>
                </m:sSubPr>
                <m:e>
                  <m:r>
                    <a:rPr lang="en-GB" sz="2000" b="0" i="1" kern="1200" dirty="0" smtClean="0">
                      <a:latin typeface="Cambria Math" panose="02040503050406030204" pitchFamily="18" charset="0"/>
                    </a:rPr>
                    <m:t>𝐴</m:t>
                  </m:r>
                </m:e>
                <m:sub>
                  <m:r>
                    <a:rPr lang="en-GB" sz="2000" b="0" i="1" kern="1200" dirty="0" smtClean="0">
                      <a:latin typeface="Cambria Math" panose="02040503050406030204" pitchFamily="18" charset="0"/>
                    </a:rPr>
                    <m:t>2</m:t>
                  </m:r>
                </m:sub>
              </m:sSub>
              <m:r>
                <a:rPr lang="en-GB" sz="2000" i="1" kern="1200" dirty="0" smtClean="0">
                  <a:latin typeface="Cambria Math" panose="02040503050406030204" pitchFamily="18" charset="0"/>
                </a:rPr>
                <m:t>, </m:t>
              </m:r>
              <m:r>
                <a:rPr lang="en-GB" sz="2000" i="1" kern="1200" dirty="0" smtClean="0">
                  <a:latin typeface="Cambria Math" panose="02040503050406030204" pitchFamily="18" charset="0"/>
                </a:rPr>
                <m:t>𝑌</m:t>
              </m:r>
              <m:r>
                <a:rPr lang="en-GB" sz="2000" i="1" kern="1200" dirty="0" smtClean="0">
                  <a:latin typeface="Cambria Math" panose="02040503050406030204" pitchFamily="18" charset="0"/>
                </a:rPr>
                <m:t>)</m:t>
              </m:r>
            </m:oMath>
          </a14:m>
          <a:endParaRPr lang="en-SG" sz="2000" kern="1200" dirty="0"/>
        </a:p>
      </dsp:txBody>
      <dsp:txXfrm>
        <a:off x="9851220" y="804500"/>
        <a:ext cx="2136911" cy="1029826"/>
      </dsp:txXfrm>
    </dsp:sp>
  </dsp:spTree>
</dsp:drawing>
</file>

<file path=ppt/diagrams/layout1.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40.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5.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478373-EB31-4867-8CF0-FA31364748A5}" type="datetimeFigureOut">
              <a:rPr lang="en-GB" smtClean="0"/>
              <a:t>12/01/2026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4DF365-F842-4E76-AC24-5BC5382A0823}" type="slidenum">
              <a:rPr lang="en-GB" smtClean="0"/>
              <a:t>‹#›</a:t>
            </a:fld>
            <a:endParaRPr lang="en-GB"/>
          </a:p>
        </p:txBody>
      </p:sp>
    </p:spTree>
    <p:extLst>
      <p:ext uri="{BB962C8B-B14F-4D97-AF65-F5344CB8AC3E}">
        <p14:creationId xmlns:p14="http://schemas.microsoft.com/office/powerpoint/2010/main" val="41828126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E4AD2-5DFB-40B9-9046-538F457C2D4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9189AB4D-C9BD-4804-BAD4-30ABC21BBF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DFC16BA0-299B-403D-BF6F-22CAD5861D93}"/>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5492CE3F-0F08-4DF3-A557-685AC26F718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FDB7FD2-E7A4-40C9-9DA4-170335047761}"/>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76607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0483-1596-4673-8A29-254D3DC88A58}"/>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F78DE429-CA08-4265-9A4D-51FDC7FA54E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AEE484A7-7EB0-4711-BB58-4DD3DBAC7D8E}"/>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E2541F78-0B35-41BE-A0A9-4586BE477DA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5D6E482-F592-48F9-83BC-62EB3DB573C7}"/>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15946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361B4E-3627-4AD6-AD20-F32FAFBDA41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0048BF35-5935-4E82-A1F8-08337A4DA3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FFBD791-DE7C-49E1-A341-84D81473B5F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69FD9CCE-A99B-4CBA-91FF-4D46A3F5C0E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63CAD09-2925-4932-B93A-FF27DE64CA8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2005979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9B31A-FA50-4DA2-9315-474283DEB0F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B9F3FCD2-8B77-4AF4-8080-624AD9E7F8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311587F-CECC-48E1-9033-F49992081389}"/>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5ADBEDBB-8F3E-4349-BF02-8BA4BFA4A1B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2049832-CE42-4D03-89CE-BF86C2288335}"/>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1704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741B7-69A0-4F98-A4F1-934086E8E6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76C4F2BF-824A-433E-A1B8-AA04DCB3EA9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0003A02-257B-42F0-BF28-1777F5C487A2}"/>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191A73EA-09DC-41D8-B62F-461F73837CD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150A76A-6E9C-414F-B980-FF95D8BC403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0818408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D12A8-E7BA-4E8E-9357-A40BF427BFE1}"/>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3FB368D-1AC8-401B-8D15-AB5F2DF52BE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2B54FE0-C058-43CC-8FAE-A8FF7FC43F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6A6EDAEE-3329-419E-908B-25F1A6C11B64}"/>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DFBF37E1-EFD9-4926-903C-A8F3F36F6D66}"/>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31BFE49-D09A-40E3-8D45-D54CF1403B5D}"/>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92178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06ACB-47EB-4233-8485-0DBCD4792BCA}"/>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A51BCCC-D7D1-44A6-85A4-5F35671D8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24D018-9C08-4325-8DE0-27765125B3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1B054B92-6EF5-4DC3-8819-3BB914D088E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29DEE04-4503-4C98-A54E-5B4414DE449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8E682F25-2B9E-401E-842E-29906523234B}"/>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8" name="Footer Placeholder 7">
            <a:extLst>
              <a:ext uri="{FF2B5EF4-FFF2-40B4-BE49-F238E27FC236}">
                <a16:creationId xmlns:a16="http://schemas.microsoft.com/office/drawing/2014/main" id="{E7C4412F-03BB-4180-96FC-5FFE79C5FE4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3D4B694-771E-4D77-A094-AE6844AC4BE9}"/>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23577633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4B0B5-CEFD-42FE-80F6-946D187926B0}"/>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62338384-0D5D-4181-9005-8843908CF6A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4" name="Footer Placeholder 3">
            <a:extLst>
              <a:ext uri="{FF2B5EF4-FFF2-40B4-BE49-F238E27FC236}">
                <a16:creationId xmlns:a16="http://schemas.microsoft.com/office/drawing/2014/main" id="{C9F3C4F2-521E-43BA-978F-A744CDEB1018}"/>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E6E24618-CDB0-4673-AF57-77A81FE6F53F}"/>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6993818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9B6684-ECAC-47C6-9E72-EC9A0F42056A}"/>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3" name="Footer Placeholder 2">
            <a:extLst>
              <a:ext uri="{FF2B5EF4-FFF2-40B4-BE49-F238E27FC236}">
                <a16:creationId xmlns:a16="http://schemas.microsoft.com/office/drawing/2014/main" id="{69837DBC-C277-472E-BF47-6769C2B2042D}"/>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BD39D80B-7718-49DE-9803-FDF6ECAD197C}"/>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414118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DE5B7-A7F2-453D-9210-C132F79425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0F581A54-3B44-49FD-9DFE-5C031AC3B0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38CEDAA9-F86E-42B0-BCB5-FFBD8F9BD2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8E5CCE-232A-418F-BF54-FECCCBE5BBE8}"/>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F510C79A-014C-4B02-9279-7EE20A512885}"/>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3E7691-D5FC-4182-9AE9-20D2EFC761D4}"/>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824019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35217-D17F-45E7-B7CA-F5D4DAFB30D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F8B94D55-9243-49C9-96F4-70D45690150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E476A3C-7074-4031-BCF5-275CD92ED7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130CC7-09EA-4C92-80AE-F253D048A40D}"/>
              </a:ext>
            </a:extLst>
          </p:cNvPr>
          <p:cNvSpPr>
            <a:spLocks noGrp="1"/>
          </p:cNvSpPr>
          <p:nvPr>
            <p:ph type="dt" sz="half" idx="10"/>
          </p:nvPr>
        </p:nvSpPr>
        <p:spPr/>
        <p:txBody>
          <a:bodyPr/>
          <a:lstStyle/>
          <a:p>
            <a:fld id="{E85DF616-B21E-4EF6-A6A5-95E2FB3EB1A1}" type="datetimeFigureOut">
              <a:rPr lang="en-GB" smtClean="0"/>
              <a:t>12/01/2026</a:t>
            </a:fld>
            <a:endParaRPr lang="en-GB"/>
          </a:p>
        </p:txBody>
      </p:sp>
      <p:sp>
        <p:nvSpPr>
          <p:cNvPr id="6" name="Footer Placeholder 5">
            <a:extLst>
              <a:ext uri="{FF2B5EF4-FFF2-40B4-BE49-F238E27FC236}">
                <a16:creationId xmlns:a16="http://schemas.microsoft.com/office/drawing/2014/main" id="{9D7CD087-50BE-480B-BD3C-2CCB17C0EDC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F96C921-787D-431A-BDD7-DA404775A0E2}"/>
              </a:ext>
            </a:extLst>
          </p:cNvPr>
          <p:cNvSpPr>
            <a:spLocks noGrp="1"/>
          </p:cNvSpPr>
          <p:nvPr>
            <p:ph type="sldNum" sz="quarter" idx="12"/>
          </p:nvPr>
        </p:nvSpPr>
        <p:spPr/>
        <p:txBody>
          <a:bodyPr/>
          <a:lstStyle/>
          <a:p>
            <a:fld id="{D05DED30-C8B5-4AF9-8D67-600C77DA493C}" type="slidenum">
              <a:rPr lang="en-GB" smtClean="0"/>
              <a:t>‹#›</a:t>
            </a:fld>
            <a:endParaRPr lang="en-GB"/>
          </a:p>
        </p:txBody>
      </p:sp>
    </p:spTree>
    <p:extLst>
      <p:ext uri="{BB962C8B-B14F-4D97-AF65-F5344CB8AC3E}">
        <p14:creationId xmlns:p14="http://schemas.microsoft.com/office/powerpoint/2010/main" val="35768465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1DB992C-5696-43C0-B140-56751731D8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C058581-4C84-49FD-8B3C-95F4C8571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948350B-1B49-41B8-8A7A-F1A1B98F8C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5DF616-B21E-4EF6-A6A5-95E2FB3EB1A1}" type="datetimeFigureOut">
              <a:rPr lang="en-GB" smtClean="0"/>
              <a:t>12/01/2026</a:t>
            </a:fld>
            <a:endParaRPr lang="en-GB"/>
          </a:p>
        </p:txBody>
      </p:sp>
      <p:sp>
        <p:nvSpPr>
          <p:cNvPr id="5" name="Footer Placeholder 4">
            <a:extLst>
              <a:ext uri="{FF2B5EF4-FFF2-40B4-BE49-F238E27FC236}">
                <a16:creationId xmlns:a16="http://schemas.microsoft.com/office/drawing/2014/main" id="{4F0BE49B-AA7F-417D-B067-42C40475CC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B3972CFA-2157-4F98-8693-550F0B104B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5DED30-C8B5-4AF9-8D67-600C77DA493C}" type="slidenum">
              <a:rPr lang="en-GB" smtClean="0"/>
              <a:t>‹#›</a:t>
            </a:fld>
            <a:endParaRPr lang="en-GB"/>
          </a:p>
        </p:txBody>
      </p:sp>
      <p:sp>
        <p:nvSpPr>
          <p:cNvPr id="9" name="TextBox 8">
            <a:extLst>
              <a:ext uri="{FF2B5EF4-FFF2-40B4-BE49-F238E27FC236}">
                <a16:creationId xmlns:a16="http://schemas.microsoft.com/office/drawing/2014/main" id="{27504F79-603A-6F7A-93E7-C9CABA0FF303}"/>
              </a:ext>
            </a:extLst>
          </p:cNvPr>
          <p:cNvSpPr txBox="1"/>
          <p:nvPr userDrawn="1">
            <p:extLst>
              <p:ext uri="{1162E1C5-73C7-4A58-AE30-91384D911F3F}">
                <p184:classification xmlns:p184="http://schemas.microsoft.com/office/powerpoint/2018/4/main" val="hdr"/>
              </p:ext>
            </p:extLst>
          </p:nvPr>
        </p:nvSpPr>
        <p:spPr>
          <a:xfrm>
            <a:off x="5781675" y="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
        <p:nvSpPr>
          <p:cNvPr id="10" name="TextBox 9">
            <a:extLst>
              <a:ext uri="{FF2B5EF4-FFF2-40B4-BE49-F238E27FC236}">
                <a16:creationId xmlns:a16="http://schemas.microsoft.com/office/drawing/2014/main" id="{99872183-7F29-FB0F-D3D7-53204406A33F}"/>
              </a:ext>
            </a:extLst>
          </p:cNvPr>
          <p:cNvSpPr txBox="1"/>
          <p:nvPr userDrawn="1">
            <p:extLst>
              <p:ext uri="{1162E1C5-73C7-4A58-AE30-91384D911F3F}">
                <p184:classification xmlns:p184="http://schemas.microsoft.com/office/powerpoint/2018/4/main" val="ftr"/>
              </p:ext>
            </p:extLst>
          </p:nvPr>
        </p:nvSpPr>
        <p:spPr>
          <a:xfrm>
            <a:off x="5781675" y="6675120"/>
            <a:ext cx="663575" cy="182880"/>
          </a:xfrm>
          <a:prstGeom prst="rect">
            <a:avLst/>
          </a:prstGeom>
        </p:spPr>
        <p:txBody>
          <a:bodyPr horzOverflow="overflow" lIns="0" tIns="0" rIns="0" bIns="0">
            <a:spAutoFit/>
          </a:bodyPr>
          <a:lstStyle/>
          <a:p>
            <a:pPr algn="l"/>
            <a:r>
              <a:rPr lang="en-SG" sz="1200">
                <a:solidFill>
                  <a:srgbClr val="FF0000"/>
                </a:solidFill>
                <a:latin typeface="Calibri" panose="020F0502020204030204" pitchFamily="34" charset="0"/>
                <a:cs typeface="Calibri" panose="020F0502020204030204" pitchFamily="34" charset="0"/>
              </a:rPr>
              <a:t>Restricted</a:t>
            </a:r>
          </a:p>
        </p:txBody>
      </p:sp>
    </p:spTree>
    <p:extLst>
      <p:ext uri="{BB962C8B-B14F-4D97-AF65-F5344CB8AC3E}">
        <p14:creationId xmlns:p14="http://schemas.microsoft.com/office/powerpoint/2010/main" val="2168708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en.wikipedia.org/wiki/No_free_lunch_theorem"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hyperlink" Target="https://www.deeplearning.ai/ai-notes/initialization/index.html"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410.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20.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10" Type="http://schemas.openxmlformats.org/officeDocument/2006/relationships/diagramColors" Target="../diagrams/colors40.xml"/><Relationship Id="rId4" Type="http://schemas.openxmlformats.org/officeDocument/2006/relationships/diagramQuickStyle" Target="../diagrams/quickStyle4.xml"/><Relationship Id="rId9" Type="http://schemas.openxmlformats.org/officeDocument/2006/relationships/diagramQuickStyle" Target="../diagrams/quickStyle40.xml"/></Relationships>
</file>

<file path=ppt/slides/_rels/slide59.xml.rels><?xml version="1.0" encoding="UTF-8" standalone="yes"?>
<Relationships xmlns="http://schemas.openxmlformats.org/package/2006/relationships"><Relationship Id="rId8" Type="http://schemas.openxmlformats.org/officeDocument/2006/relationships/diagramLayout" Target="../diagrams/layout40.xml"/><Relationship Id="rId3" Type="http://schemas.openxmlformats.org/officeDocument/2006/relationships/diagramLayout" Target="../diagrams/layout5.xml"/><Relationship Id="rId7" Type="http://schemas.openxmlformats.org/officeDocument/2006/relationships/diagramData" Target="../diagrams/data5.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5.xml"/><Relationship Id="rId11" Type="http://schemas.openxmlformats.org/officeDocument/2006/relationships/image" Target="../media/image51.png"/><Relationship Id="rId5" Type="http://schemas.openxmlformats.org/officeDocument/2006/relationships/diagramColors" Target="../diagrams/colors5.xml"/><Relationship Id="rId10" Type="http://schemas.openxmlformats.org/officeDocument/2006/relationships/diagramColors" Target="../diagrams/colors40.xml"/><Relationship Id="rId4" Type="http://schemas.openxmlformats.org/officeDocument/2006/relationships/diagramQuickStyle" Target="../diagrams/quickStyle5.xml"/><Relationship Id="rId9" Type="http://schemas.openxmlformats.org/officeDocument/2006/relationships/diagramQuickStyle" Target="../diagrams/quickStyle40.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62.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77.xml.rels><?xml version="1.0" encoding="UTF-8" standalone="yes"?>
<Relationships xmlns="http://schemas.openxmlformats.org/package/2006/relationships"><Relationship Id="rId2" Type="http://schemas.openxmlformats.org/officeDocument/2006/relationships/image" Target="../media/image70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scholar.google.com/citations?user=WLN3QrAAAAAJ&amp;hl=fr" TargetMode="External"/><Relationship Id="rId2" Type="http://schemas.openxmlformats.org/officeDocument/2006/relationships/hyperlink" Target="http://yann.lecun.com/" TargetMode="External"/><Relationship Id="rId1" Type="http://schemas.openxmlformats.org/officeDocument/2006/relationships/slideLayout" Target="../slideLayouts/slideLayout2.xml"/><Relationship Id="rId5" Type="http://schemas.openxmlformats.org/officeDocument/2006/relationships/hyperlink" Target="https://scholar.google.com/citations?user=kukA0LcAAAAJ&amp;hl=fr" TargetMode="External"/><Relationship Id="rId4" Type="http://schemas.openxmlformats.org/officeDocument/2006/relationships/hyperlink" Target="https://yoshuabengio.org/"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scholar.google.com/citations?user=DhtAFkwAAAAJ&amp;hl=en" TargetMode="External"/><Relationship Id="rId2" Type="http://schemas.openxmlformats.org/officeDocument/2006/relationships/hyperlink" Target="https://scholar.google.com/citations?user=_WnkXlkAAAAJ&amp;hl=fr" TargetMode="Externa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hyperlink" Target="https://scholar.google.fr/citations?user=kbN88gsAAAAJ&amp;hl=fr" TargetMode="External"/><Relationship Id="rId2" Type="http://schemas.openxmlformats.org/officeDocument/2006/relationships/hyperlink" Target="https://leon.bottou.org/" TargetMode="External"/><Relationship Id="rId1" Type="http://schemas.openxmlformats.org/officeDocument/2006/relationships/slideLayout" Target="../slideLayouts/slideLayout2.xml"/><Relationship Id="rId5" Type="http://schemas.openxmlformats.org/officeDocument/2006/relationships/hyperlink" Target="https://twitter.com/MetaAI?ref_src=twsrc%5Egoogle%7Ctwcamp%5Eserp%7Ctwgr%5Eauthor" TargetMode="External"/><Relationship Id="rId4" Type="http://schemas.openxmlformats.org/officeDocument/2006/relationships/hyperlink" Target="https://ai.facebook.com/"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670.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hyperlink" Target="https://pytorch.org/docs/stable/nn.init.html" TargetMode="Externa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pytorch.org/docs/stable/nn.html#non-linear-activations-weighted-sum-nonlinearity" TargetMode="External"/><Relationship Id="rId1" Type="http://schemas.openxmlformats.org/officeDocument/2006/relationships/slideLayout" Target="../slideLayouts/slideLayout4.xml"/><Relationship Id="rId4" Type="http://schemas.openxmlformats.org/officeDocument/2006/relationships/image" Target="../media/image7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CEB46-CC16-4D19-8C2C-AEE9471D8168}"/>
              </a:ext>
            </a:extLst>
          </p:cNvPr>
          <p:cNvSpPr>
            <a:spLocks noGrp="1"/>
          </p:cNvSpPr>
          <p:nvPr>
            <p:ph type="ctrTitle"/>
          </p:nvPr>
        </p:nvSpPr>
        <p:spPr>
          <a:xfrm>
            <a:off x="375139" y="942610"/>
            <a:ext cx="11441722" cy="2387600"/>
          </a:xfrm>
        </p:spPr>
        <p:txBody>
          <a:bodyPr>
            <a:normAutofit/>
          </a:bodyPr>
          <a:lstStyle/>
          <a:p>
            <a:r>
              <a:rPr lang="en-US" b="1" dirty="0"/>
              <a:t>Practice of Deep Learning</a:t>
            </a:r>
            <a:br>
              <a:rPr lang="en-US" b="1" dirty="0"/>
            </a:br>
            <a:r>
              <a:rPr lang="en-US" dirty="0"/>
              <a:t>Day 2, Part 1/4</a:t>
            </a:r>
            <a:endParaRPr lang="en-GB" dirty="0"/>
          </a:p>
        </p:txBody>
      </p:sp>
      <p:sp>
        <p:nvSpPr>
          <p:cNvPr id="3" name="Subtitle 2">
            <a:extLst>
              <a:ext uri="{FF2B5EF4-FFF2-40B4-BE49-F238E27FC236}">
                <a16:creationId xmlns:a16="http://schemas.microsoft.com/office/drawing/2014/main" id="{816ABDE1-A047-4B53-92F2-67282914DD77}"/>
              </a:ext>
            </a:extLst>
          </p:cNvPr>
          <p:cNvSpPr>
            <a:spLocks noGrp="1"/>
          </p:cNvSpPr>
          <p:nvPr>
            <p:ph type="subTitle" idx="1"/>
          </p:nvPr>
        </p:nvSpPr>
        <p:spPr/>
        <p:txBody>
          <a:bodyPr/>
          <a:lstStyle/>
          <a:p>
            <a:r>
              <a:rPr lang="en-US" dirty="0"/>
              <a:t>Matthieu </a:t>
            </a:r>
            <a:r>
              <a:rPr lang="en-US"/>
              <a:t>De Mari</a:t>
            </a:r>
            <a:endParaRPr lang="en-US" dirty="0"/>
          </a:p>
        </p:txBody>
      </p:sp>
      <p:pic>
        <p:nvPicPr>
          <p:cNvPr id="4" name="Picture 3" descr="A picture containing drawing&#10;&#10;Description automatically generated">
            <a:extLst>
              <a:ext uri="{FF2B5EF4-FFF2-40B4-BE49-F238E27FC236}">
                <a16:creationId xmlns:a16="http://schemas.microsoft.com/office/drawing/2014/main" id="{EEFD138E-FF3C-4975-898F-3137195236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08" y="4484243"/>
            <a:ext cx="4443984" cy="1731264"/>
          </a:xfrm>
          <a:prstGeom prst="rect">
            <a:avLst/>
          </a:prstGeom>
        </p:spPr>
      </p:pic>
    </p:spTree>
    <p:extLst>
      <p:ext uri="{BB962C8B-B14F-4D97-AF65-F5344CB8AC3E}">
        <p14:creationId xmlns:p14="http://schemas.microsoft.com/office/powerpoint/2010/main" val="1040156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273E8C8-D9B8-0CFB-D144-4318B5BEFA20}"/>
              </a:ext>
            </a:extLst>
          </p:cNvPr>
          <p:cNvPicPr>
            <a:picLocks noChangeAspect="1"/>
          </p:cNvPicPr>
          <p:nvPr/>
        </p:nvPicPr>
        <p:blipFill>
          <a:blip r:embed="rId2"/>
          <a:stretch>
            <a:fillRect/>
          </a:stretch>
        </p:blipFill>
        <p:spPr>
          <a:xfrm>
            <a:off x="138708" y="1693454"/>
            <a:ext cx="11978764" cy="4574484"/>
          </a:xfrm>
          <a:prstGeom prst="rect">
            <a:avLst/>
          </a:prstGeom>
        </p:spPr>
      </p:pic>
      <p:sp>
        <p:nvSpPr>
          <p:cNvPr id="7" name="Title 6">
            <a:extLst>
              <a:ext uri="{FF2B5EF4-FFF2-40B4-BE49-F238E27FC236}">
                <a16:creationId xmlns:a16="http://schemas.microsoft.com/office/drawing/2014/main" id="{882A5723-946A-3C33-33F1-D6F42AB5DD82}"/>
              </a:ext>
            </a:extLst>
          </p:cNvPr>
          <p:cNvSpPr>
            <a:spLocks noGrp="1"/>
          </p:cNvSpPr>
          <p:nvPr>
            <p:ph type="title"/>
          </p:nvPr>
        </p:nvSpPr>
        <p:spPr/>
        <p:txBody>
          <a:bodyPr/>
          <a:lstStyle/>
          <a:p>
            <a:r>
              <a:rPr lang="en-GB" dirty="0"/>
              <a:t>Trainer function for our model</a:t>
            </a:r>
            <a:endParaRPr lang="en-SG" dirty="0"/>
          </a:p>
        </p:txBody>
      </p:sp>
      <p:pic>
        <p:nvPicPr>
          <p:cNvPr id="2" name="Picture 1">
            <a:extLst>
              <a:ext uri="{FF2B5EF4-FFF2-40B4-BE49-F238E27FC236}">
                <a16:creationId xmlns:a16="http://schemas.microsoft.com/office/drawing/2014/main" id="{6CEB1BB5-335B-8F92-B23C-95DB78B9A2F6}"/>
              </a:ext>
            </a:extLst>
          </p:cNvPr>
          <p:cNvPicPr>
            <a:picLocks noChangeAspect="1"/>
          </p:cNvPicPr>
          <p:nvPr/>
        </p:nvPicPr>
        <p:blipFill rotWithShape="1">
          <a:blip r:embed="rId3"/>
          <a:srcRect r="51042"/>
          <a:stretch/>
        </p:blipFill>
        <p:spPr>
          <a:xfrm>
            <a:off x="5911766" y="2492208"/>
            <a:ext cx="5542815" cy="4110153"/>
          </a:xfrm>
          <a:prstGeom prst="rect">
            <a:avLst/>
          </a:prstGeom>
        </p:spPr>
      </p:pic>
    </p:spTree>
    <p:extLst>
      <p:ext uri="{BB962C8B-B14F-4D97-AF65-F5344CB8AC3E}">
        <p14:creationId xmlns:p14="http://schemas.microsoft.com/office/powerpoint/2010/main" val="2134879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A bad initialization?</a:t>
            </a:r>
            <a:endParaRPr lang="en-SG" dirty="0"/>
          </a:p>
        </p:txBody>
      </p:sp>
      <p:sp>
        <p:nvSpPr>
          <p:cNvPr id="5" name="Content Placeholder 4">
            <a:extLst>
              <a:ext uri="{FF2B5EF4-FFF2-40B4-BE49-F238E27FC236}">
                <a16:creationId xmlns:a16="http://schemas.microsoft.com/office/drawing/2014/main" id="{907B618C-56C3-627D-97E6-AC5AB6A248D3}"/>
              </a:ext>
            </a:extLst>
          </p:cNvPr>
          <p:cNvSpPr>
            <a:spLocks noGrp="1"/>
          </p:cNvSpPr>
          <p:nvPr>
            <p:ph sz="half" idx="1"/>
          </p:nvPr>
        </p:nvSpPr>
        <p:spPr>
          <a:xfrm>
            <a:off x="838200" y="1825624"/>
            <a:ext cx="5181600" cy="5032375"/>
          </a:xfrm>
        </p:spPr>
        <p:txBody>
          <a:bodyPr/>
          <a:lstStyle/>
          <a:p>
            <a:pPr marL="0" indent="0">
              <a:buNone/>
            </a:pPr>
            <a:r>
              <a:rPr lang="en-GB" dirty="0"/>
              <a:t>In our previous version of the model, we initialized our parameters randomly.</a:t>
            </a:r>
          </a:p>
          <a:p>
            <a:r>
              <a:rPr lang="en-GB" dirty="0"/>
              <a:t>While it seemed unimportant, this is absolutely essential.</a:t>
            </a:r>
          </a:p>
          <a:p>
            <a:r>
              <a:rPr lang="en-GB" b="1" dirty="0"/>
              <a:t>Initializing all parameters as identical constants (e.g. setting all to zeroes) would in fact be a terrible idea.</a:t>
            </a:r>
          </a:p>
          <a:p>
            <a:r>
              <a:rPr lang="en-GB" dirty="0"/>
              <a:t>But we have to try it at least once to understand why.</a:t>
            </a:r>
            <a:endParaRPr lang="en-SG" dirty="0"/>
          </a:p>
        </p:txBody>
      </p:sp>
      <p:pic>
        <p:nvPicPr>
          <p:cNvPr id="8" name="Picture 7">
            <a:extLst>
              <a:ext uri="{FF2B5EF4-FFF2-40B4-BE49-F238E27FC236}">
                <a16:creationId xmlns:a16="http://schemas.microsoft.com/office/drawing/2014/main" id="{D85C205C-5C41-45D2-D37B-3AA50CDCD071}"/>
              </a:ext>
            </a:extLst>
          </p:cNvPr>
          <p:cNvPicPr>
            <a:picLocks noChangeAspect="1"/>
          </p:cNvPicPr>
          <p:nvPr/>
        </p:nvPicPr>
        <p:blipFill rotWithShape="1">
          <a:blip r:embed="rId2"/>
          <a:srcRect l="7258"/>
          <a:stretch/>
        </p:blipFill>
        <p:spPr>
          <a:xfrm>
            <a:off x="6316824" y="196827"/>
            <a:ext cx="5875176" cy="2638793"/>
          </a:xfrm>
          <a:prstGeom prst="rect">
            <a:avLst/>
          </a:prstGeom>
        </p:spPr>
      </p:pic>
      <p:pic>
        <p:nvPicPr>
          <p:cNvPr id="10" name="Picture 9">
            <a:extLst>
              <a:ext uri="{FF2B5EF4-FFF2-40B4-BE49-F238E27FC236}">
                <a16:creationId xmlns:a16="http://schemas.microsoft.com/office/drawing/2014/main" id="{F27CBDBD-8075-188E-4999-8ABE9C5EAEBD}"/>
              </a:ext>
            </a:extLst>
          </p:cNvPr>
          <p:cNvPicPr>
            <a:picLocks noChangeAspect="1"/>
          </p:cNvPicPr>
          <p:nvPr/>
        </p:nvPicPr>
        <p:blipFill>
          <a:blip r:embed="rId3"/>
          <a:stretch>
            <a:fillRect/>
          </a:stretch>
        </p:blipFill>
        <p:spPr>
          <a:xfrm>
            <a:off x="6316824" y="3573139"/>
            <a:ext cx="5839640" cy="2772162"/>
          </a:xfrm>
          <a:prstGeom prst="rect">
            <a:avLst/>
          </a:prstGeom>
        </p:spPr>
      </p:pic>
    </p:spTree>
    <p:extLst>
      <p:ext uri="{BB962C8B-B14F-4D97-AF65-F5344CB8AC3E}">
        <p14:creationId xmlns:p14="http://schemas.microsoft.com/office/powerpoint/2010/main" val="2517159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D31EF9-E950-6BF3-C37A-122A5687882C}"/>
              </a:ext>
            </a:extLst>
          </p:cNvPr>
          <p:cNvSpPr>
            <a:spLocks noGrp="1"/>
          </p:cNvSpPr>
          <p:nvPr>
            <p:ph type="title"/>
          </p:nvPr>
        </p:nvSpPr>
        <p:spPr/>
        <p:txBody>
          <a:bodyPr/>
          <a:lstStyle/>
          <a:p>
            <a:r>
              <a:rPr lang="en-GB" dirty="0"/>
              <a:t>Training the constant initialization model</a:t>
            </a:r>
            <a:endParaRPr lang="en-SG" dirty="0"/>
          </a:p>
        </p:txBody>
      </p:sp>
      <p:pic>
        <p:nvPicPr>
          <p:cNvPr id="6" name="Picture 5">
            <a:extLst>
              <a:ext uri="{FF2B5EF4-FFF2-40B4-BE49-F238E27FC236}">
                <a16:creationId xmlns:a16="http://schemas.microsoft.com/office/drawing/2014/main" id="{6E52871B-E8E5-72E3-C570-1519726A2713}"/>
              </a:ext>
            </a:extLst>
          </p:cNvPr>
          <p:cNvPicPr>
            <a:picLocks noChangeAspect="1"/>
          </p:cNvPicPr>
          <p:nvPr/>
        </p:nvPicPr>
        <p:blipFill>
          <a:blip r:embed="rId2"/>
          <a:stretch>
            <a:fillRect/>
          </a:stretch>
        </p:blipFill>
        <p:spPr>
          <a:xfrm>
            <a:off x="1991986" y="1656624"/>
            <a:ext cx="8630854" cy="5201376"/>
          </a:xfrm>
          <a:prstGeom prst="rect">
            <a:avLst/>
          </a:prstGeom>
        </p:spPr>
      </p:pic>
      <p:sp>
        <p:nvSpPr>
          <p:cNvPr id="3" name="Rectangle 2">
            <a:extLst>
              <a:ext uri="{FF2B5EF4-FFF2-40B4-BE49-F238E27FC236}">
                <a16:creationId xmlns:a16="http://schemas.microsoft.com/office/drawing/2014/main" id="{6A375C12-F04A-8008-93B0-0FBF428F0C51}"/>
              </a:ext>
            </a:extLst>
          </p:cNvPr>
          <p:cNvSpPr/>
          <p:nvPr/>
        </p:nvSpPr>
        <p:spPr>
          <a:xfrm>
            <a:off x="2211754"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a:extLst>
              <a:ext uri="{FF2B5EF4-FFF2-40B4-BE49-F238E27FC236}">
                <a16:creationId xmlns:a16="http://schemas.microsoft.com/office/drawing/2014/main" id="{E0C86E6B-9E92-AECE-9EB6-9CA8EF57F50F}"/>
              </a:ext>
            </a:extLst>
          </p:cNvPr>
          <p:cNvSpPr/>
          <p:nvPr/>
        </p:nvSpPr>
        <p:spPr>
          <a:xfrm>
            <a:off x="3102708"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a:extLst>
              <a:ext uri="{FF2B5EF4-FFF2-40B4-BE49-F238E27FC236}">
                <a16:creationId xmlns:a16="http://schemas.microsoft.com/office/drawing/2014/main" id="{DE777CE5-2EF7-DAFB-A2C5-B589EC3E1331}"/>
              </a:ext>
            </a:extLst>
          </p:cNvPr>
          <p:cNvSpPr/>
          <p:nvPr/>
        </p:nvSpPr>
        <p:spPr>
          <a:xfrm>
            <a:off x="3993662" y="3571631"/>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a:extLst>
              <a:ext uri="{FF2B5EF4-FFF2-40B4-BE49-F238E27FC236}">
                <a16:creationId xmlns:a16="http://schemas.microsoft.com/office/drawing/2014/main" id="{8BCAA46C-484E-8539-D5CD-E4D2ABF3B363}"/>
              </a:ext>
            </a:extLst>
          </p:cNvPr>
          <p:cNvSpPr/>
          <p:nvPr/>
        </p:nvSpPr>
        <p:spPr>
          <a:xfrm>
            <a:off x="4884616" y="3571630"/>
            <a:ext cx="890954" cy="320431"/>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A74864A-098C-B584-4A98-00572716FF46}"/>
              </a:ext>
            </a:extLst>
          </p:cNvPr>
          <p:cNvSpPr txBox="1"/>
          <p:nvPr/>
        </p:nvSpPr>
        <p:spPr>
          <a:xfrm>
            <a:off x="7122485" y="3522729"/>
            <a:ext cx="3720123" cy="369332"/>
          </a:xfrm>
          <a:prstGeom prst="rect">
            <a:avLst/>
          </a:prstGeom>
          <a:noFill/>
        </p:spPr>
        <p:txBody>
          <a:bodyPr wrap="square" rtlCol="0">
            <a:spAutoFit/>
          </a:bodyPr>
          <a:lstStyle/>
          <a:p>
            <a:r>
              <a:rPr lang="en-GB" dirty="0">
                <a:solidFill>
                  <a:schemeClr val="accent1">
                    <a:lumMod val="50000"/>
                  </a:schemeClr>
                </a:solidFill>
              </a:rPr>
              <a:t>Same values on all groups of weights</a:t>
            </a:r>
            <a:endParaRPr lang="en-SG" dirty="0">
              <a:solidFill>
                <a:schemeClr val="accent1">
                  <a:lumMod val="50000"/>
                </a:schemeClr>
              </a:solidFill>
            </a:endParaRPr>
          </a:p>
        </p:txBody>
      </p:sp>
      <p:sp>
        <p:nvSpPr>
          <p:cNvPr id="4" name="Rectangle 3">
            <a:extLst>
              <a:ext uri="{FF2B5EF4-FFF2-40B4-BE49-F238E27FC236}">
                <a16:creationId xmlns:a16="http://schemas.microsoft.com/office/drawing/2014/main" id="{452EF3B9-86F6-6625-639D-A557C5A53BEE}"/>
              </a:ext>
            </a:extLst>
          </p:cNvPr>
          <p:cNvSpPr/>
          <p:nvPr/>
        </p:nvSpPr>
        <p:spPr>
          <a:xfrm>
            <a:off x="2211754" y="3936882"/>
            <a:ext cx="3563816" cy="166196"/>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4AF72DFE-1E65-16E5-C808-58220A98BD0D}"/>
              </a:ext>
            </a:extLst>
          </p:cNvPr>
          <p:cNvSpPr txBox="1"/>
          <p:nvPr/>
        </p:nvSpPr>
        <p:spPr>
          <a:xfrm>
            <a:off x="7122485" y="3936882"/>
            <a:ext cx="3720123" cy="369332"/>
          </a:xfrm>
          <a:prstGeom prst="rect">
            <a:avLst/>
          </a:prstGeom>
          <a:noFill/>
        </p:spPr>
        <p:txBody>
          <a:bodyPr wrap="square" rtlCol="0">
            <a:spAutoFit/>
          </a:bodyPr>
          <a:lstStyle/>
          <a:p>
            <a:r>
              <a:rPr lang="en-GB" dirty="0">
                <a:solidFill>
                  <a:schemeClr val="accent2"/>
                </a:solidFill>
              </a:rPr>
              <a:t>Same thing for bias vector</a:t>
            </a:r>
            <a:endParaRPr lang="en-SG" dirty="0">
              <a:solidFill>
                <a:schemeClr val="accent2"/>
              </a:solidFill>
            </a:endParaRPr>
          </a:p>
        </p:txBody>
      </p:sp>
      <p:sp>
        <p:nvSpPr>
          <p:cNvPr id="11" name="Rectangle 10">
            <a:extLst>
              <a:ext uri="{FF2B5EF4-FFF2-40B4-BE49-F238E27FC236}">
                <a16:creationId xmlns:a16="http://schemas.microsoft.com/office/drawing/2014/main" id="{DD191F9B-1B9A-9FA6-75AE-82FF599EF381}"/>
              </a:ext>
            </a:extLst>
          </p:cNvPr>
          <p:cNvSpPr/>
          <p:nvPr/>
        </p:nvSpPr>
        <p:spPr>
          <a:xfrm>
            <a:off x="1991985" y="4948974"/>
            <a:ext cx="4104013" cy="1626879"/>
          </a:xfrm>
          <a:prstGeom prst="rect">
            <a:avLst/>
          </a:prstGeom>
          <a:noFill/>
          <a:ln w="28575">
            <a:solidFill>
              <a:srgbClr val="00B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EE538A3-E8FC-5540-54AE-917B3895D630}"/>
              </a:ext>
            </a:extLst>
          </p:cNvPr>
          <p:cNvSpPr txBox="1"/>
          <p:nvPr/>
        </p:nvSpPr>
        <p:spPr>
          <a:xfrm>
            <a:off x="6893567" y="5023749"/>
            <a:ext cx="5046387" cy="1477328"/>
          </a:xfrm>
          <a:prstGeom prst="rect">
            <a:avLst/>
          </a:prstGeom>
          <a:noFill/>
        </p:spPr>
        <p:txBody>
          <a:bodyPr wrap="square" rtlCol="0">
            <a:spAutoFit/>
          </a:bodyPr>
          <a:lstStyle/>
          <a:p>
            <a:r>
              <a:rPr lang="en-GB" dirty="0">
                <a:solidFill>
                  <a:srgbClr val="00B050"/>
                </a:solidFill>
              </a:rPr>
              <a:t>Keeps happening without discontinuity no matter the number of iterations…</a:t>
            </a:r>
          </a:p>
          <a:p>
            <a:r>
              <a:rPr lang="en-GB" dirty="0">
                <a:solidFill>
                  <a:srgbClr val="00B050"/>
                </a:solidFill>
              </a:rPr>
              <a:t>This means all the neurons in a given layer are doing the same thing! (a.k.a. </a:t>
            </a:r>
            <a:r>
              <a:rPr lang="en-GB" b="1" u="sng" dirty="0">
                <a:solidFill>
                  <a:srgbClr val="00B050"/>
                </a:solidFill>
              </a:rPr>
              <a:t>symmetry</a:t>
            </a:r>
            <a:r>
              <a:rPr lang="en-GB" dirty="0">
                <a:solidFill>
                  <a:srgbClr val="00B050"/>
                </a:solidFill>
              </a:rPr>
              <a:t> in the neural network)</a:t>
            </a:r>
            <a:endParaRPr lang="en-SG" dirty="0">
              <a:solidFill>
                <a:srgbClr val="00B050"/>
              </a:solidFill>
            </a:endParaRPr>
          </a:p>
        </p:txBody>
      </p:sp>
    </p:spTree>
    <p:extLst>
      <p:ext uri="{BB962C8B-B14F-4D97-AF65-F5344CB8AC3E}">
        <p14:creationId xmlns:p14="http://schemas.microsoft.com/office/powerpoint/2010/main" val="17532071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pic>
        <p:nvPicPr>
          <p:cNvPr id="3" name="Picture 2">
            <a:extLst>
              <a:ext uri="{FF2B5EF4-FFF2-40B4-BE49-F238E27FC236}">
                <a16:creationId xmlns:a16="http://schemas.microsoft.com/office/drawing/2014/main" id="{E71318CB-EBF9-03CD-9864-31A9D989198D}"/>
              </a:ext>
            </a:extLst>
          </p:cNvPr>
          <p:cNvPicPr>
            <a:picLocks noChangeAspect="1"/>
          </p:cNvPicPr>
          <p:nvPr/>
        </p:nvPicPr>
        <p:blipFill>
          <a:blip r:embed="rId2"/>
          <a:stretch>
            <a:fillRect/>
          </a:stretch>
        </p:blipFill>
        <p:spPr>
          <a:xfrm>
            <a:off x="6760063" y="1457883"/>
            <a:ext cx="5268060" cy="4239217"/>
          </a:xfrm>
          <a:prstGeom prst="rect">
            <a:avLst/>
          </a:prstGeom>
        </p:spPr>
      </p:pic>
      <p:sp>
        <p:nvSpPr>
          <p:cNvPr id="7" name="Content Placeholder 4">
            <a:extLst>
              <a:ext uri="{FF2B5EF4-FFF2-40B4-BE49-F238E27FC236}">
                <a16:creationId xmlns:a16="http://schemas.microsoft.com/office/drawing/2014/main" id="{31C4D057-7509-1C70-7D24-D045801CAC61}"/>
              </a:ext>
            </a:extLst>
          </p:cNvPr>
          <p:cNvSpPr>
            <a:spLocks noGrp="1"/>
          </p:cNvSpPr>
          <p:nvPr>
            <p:ph sz="half" idx="1"/>
          </p:nvPr>
        </p:nvSpPr>
        <p:spPr>
          <a:xfrm>
            <a:off x="838199" y="1825624"/>
            <a:ext cx="5533418" cy="5032375"/>
          </a:xfrm>
        </p:spPr>
        <p:txBody>
          <a:bodyPr>
            <a:normAutofit/>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 (hence doing the same thing).</a:t>
            </a:r>
          </a:p>
          <a:p>
            <a:pPr marL="0" indent="0">
              <a:buNone/>
            </a:pPr>
            <a:r>
              <a:rPr lang="en-GB" dirty="0"/>
              <a:t>As a </a:t>
            </a:r>
            <a:r>
              <a:rPr lang="en-GB" b="1" dirty="0"/>
              <a:t>lack of diversity</a:t>
            </a:r>
            <a:r>
              <a:rPr lang="en-GB" dirty="0"/>
              <a:t>, this can lead to a </a:t>
            </a:r>
            <a:r>
              <a:rPr lang="en-GB" b="1" dirty="0"/>
              <a:t>lack of </a:t>
            </a:r>
            <a:r>
              <a:rPr lang="en-GB" b="1" dirty="0">
                <a:solidFill>
                  <a:srgbClr val="C00000"/>
                </a:solidFill>
              </a:rPr>
              <a:t>generalization</a:t>
            </a:r>
            <a:r>
              <a:rPr lang="en-GB" dirty="0"/>
              <a:t> and can prevent the NN from learning complex patterns.</a:t>
            </a:r>
          </a:p>
        </p:txBody>
      </p:sp>
    </p:spTree>
    <p:extLst>
      <p:ext uri="{BB962C8B-B14F-4D97-AF65-F5344CB8AC3E}">
        <p14:creationId xmlns:p14="http://schemas.microsoft.com/office/powerpoint/2010/main" val="32131430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318DF3-8281-ACB4-87A0-032835C40CB4}"/>
              </a:ext>
            </a:extLst>
          </p:cNvPr>
          <p:cNvSpPr>
            <a:spLocks noGrp="1"/>
          </p:cNvSpPr>
          <p:nvPr>
            <p:ph type="title"/>
          </p:nvPr>
        </p:nvSpPr>
        <p:spPr/>
        <p:txBody>
          <a:bodyPr/>
          <a:lstStyle/>
          <a:p>
            <a:r>
              <a:rPr lang="en-GB" dirty="0"/>
              <a:t>Symmetry in the Neural Network</a:t>
            </a:r>
            <a:endParaRPr lang="en-SG" dirty="0"/>
          </a:p>
        </p:txBody>
      </p:sp>
      <p:sp>
        <p:nvSpPr>
          <p:cNvPr id="2" name="Content Placeholder 1">
            <a:extLst>
              <a:ext uri="{FF2B5EF4-FFF2-40B4-BE49-F238E27FC236}">
                <a16:creationId xmlns:a16="http://schemas.microsoft.com/office/drawing/2014/main" id="{F155462C-3DEF-4B5A-AA92-FDAF554521A8}"/>
              </a:ext>
            </a:extLst>
          </p:cNvPr>
          <p:cNvSpPr>
            <a:spLocks noGrp="1"/>
          </p:cNvSpPr>
          <p:nvPr>
            <p:ph sz="half" idx="2"/>
          </p:nvPr>
        </p:nvSpPr>
        <p:spPr>
          <a:xfrm>
            <a:off x="6828817" y="1835352"/>
            <a:ext cx="5199060" cy="5032375"/>
          </a:xfrm>
        </p:spPr>
        <p:txBody>
          <a:bodyPr>
            <a:normAutofit/>
          </a:bodyPr>
          <a:lstStyle/>
          <a:p>
            <a:r>
              <a:rPr lang="en-GB" dirty="0"/>
              <a:t>Essentially, this happened because </a:t>
            </a:r>
            <a:r>
              <a:rPr lang="en-GB" b="1" dirty="0"/>
              <a:t>all weights and biases had the same starting point.</a:t>
            </a:r>
            <a:endParaRPr lang="en-GB" dirty="0"/>
          </a:p>
          <a:p>
            <a:r>
              <a:rPr lang="en-GB" dirty="0"/>
              <a:t>The backward process then updated the parameters identically, and they end up keeping the same values over the course of training.</a:t>
            </a:r>
          </a:p>
          <a:p>
            <a:pPr marL="0" indent="0" algn="ctr">
              <a:buNone/>
            </a:pPr>
            <a:r>
              <a:rPr lang="en-GB" b="1" dirty="0">
                <a:sym typeface="Wingdings" panose="05000000000000000000" pitchFamily="2" charset="2"/>
              </a:rPr>
              <a:t> </a:t>
            </a:r>
            <a:r>
              <a:rPr lang="en-GB" b="1" dirty="0"/>
              <a:t>Need to enforce diversity on these parameters from the start!</a:t>
            </a:r>
            <a:br>
              <a:rPr lang="en-GB" b="1" dirty="0"/>
            </a:br>
            <a:r>
              <a:rPr lang="en-GB" b="1" dirty="0"/>
              <a:t>Hence, some random initialization.</a:t>
            </a:r>
            <a:endParaRPr lang="en-SG" b="1" dirty="0"/>
          </a:p>
        </p:txBody>
      </p:sp>
      <p:sp>
        <p:nvSpPr>
          <p:cNvPr id="6" name="Content Placeholder 4">
            <a:extLst>
              <a:ext uri="{FF2B5EF4-FFF2-40B4-BE49-F238E27FC236}">
                <a16:creationId xmlns:a16="http://schemas.microsoft.com/office/drawing/2014/main" id="{7B53AFA3-BDA0-85B4-2729-B2E6EEC71A4C}"/>
              </a:ext>
            </a:extLst>
          </p:cNvPr>
          <p:cNvSpPr>
            <a:spLocks noGrp="1"/>
          </p:cNvSpPr>
          <p:nvPr>
            <p:ph sz="half" idx="1"/>
          </p:nvPr>
        </p:nvSpPr>
        <p:spPr>
          <a:xfrm>
            <a:off x="838199" y="1825624"/>
            <a:ext cx="5533418" cy="5032375"/>
          </a:xfrm>
        </p:spPr>
        <p:txBody>
          <a:bodyPr>
            <a:normAutofit/>
          </a:bodyPr>
          <a:lstStyle/>
          <a:p>
            <a:pPr marL="0" indent="0">
              <a:buNone/>
            </a:pPr>
            <a:r>
              <a:rPr lang="en-GB" b="1" dirty="0"/>
              <a:t>Definition (</a:t>
            </a:r>
            <a:r>
              <a:rPr lang="en-GB" b="1" dirty="0">
                <a:solidFill>
                  <a:srgbClr val="00B050"/>
                </a:solidFill>
              </a:rPr>
              <a:t>Symmetry</a:t>
            </a:r>
            <a:r>
              <a:rPr lang="en-GB" b="1" dirty="0"/>
              <a:t>):</a:t>
            </a:r>
          </a:p>
          <a:p>
            <a:pPr marL="0" indent="0">
              <a:buNone/>
            </a:pPr>
            <a:r>
              <a:rPr lang="en-GB" b="1" dirty="0">
                <a:solidFill>
                  <a:srgbClr val="00B050"/>
                </a:solidFill>
              </a:rPr>
              <a:t>Symmetry</a:t>
            </a:r>
            <a:r>
              <a:rPr lang="en-GB" dirty="0"/>
              <a:t> in a neural network is the </a:t>
            </a:r>
            <a:r>
              <a:rPr lang="en-GB" b="1" dirty="0"/>
              <a:t>tendency of all neurons to have the same weights and processes (hence doing the same thing).</a:t>
            </a:r>
          </a:p>
          <a:p>
            <a:pPr marL="0" indent="0">
              <a:buNone/>
            </a:pPr>
            <a:r>
              <a:rPr lang="en-GB" dirty="0"/>
              <a:t>As a </a:t>
            </a:r>
            <a:r>
              <a:rPr lang="en-GB" b="1" dirty="0"/>
              <a:t>lack of diversity</a:t>
            </a:r>
            <a:r>
              <a:rPr lang="en-GB" dirty="0"/>
              <a:t>, this can lead to a </a:t>
            </a:r>
            <a:r>
              <a:rPr lang="en-GB" b="1" dirty="0"/>
              <a:t>lack of </a:t>
            </a:r>
            <a:r>
              <a:rPr lang="en-GB" b="1" dirty="0">
                <a:solidFill>
                  <a:srgbClr val="C00000"/>
                </a:solidFill>
              </a:rPr>
              <a:t>generalization</a:t>
            </a:r>
            <a:r>
              <a:rPr lang="en-GB" dirty="0"/>
              <a:t> and can prevent the NN from learning complex patterns.</a:t>
            </a:r>
          </a:p>
        </p:txBody>
      </p:sp>
    </p:spTree>
    <p:extLst>
      <p:ext uri="{BB962C8B-B14F-4D97-AF65-F5344CB8AC3E}">
        <p14:creationId xmlns:p14="http://schemas.microsoft.com/office/powerpoint/2010/main" val="272248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random normal initialization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random</a:t>
            </a:r>
            <a:r>
              <a:rPr lang="en-GB" b="1" dirty="0"/>
              <a:t> </a:t>
            </a:r>
            <a:r>
              <a:rPr lang="en-GB" b="1" dirty="0">
                <a:solidFill>
                  <a:srgbClr val="00B050"/>
                </a:solidFill>
              </a:rPr>
              <a:t>normal</a:t>
            </a:r>
            <a:r>
              <a:rPr lang="en-GB" b="1" dirty="0"/>
              <a:t> </a:t>
            </a:r>
            <a:r>
              <a:rPr lang="en-GB" b="1" dirty="0">
                <a:solidFill>
                  <a:srgbClr val="00B050"/>
                </a:solidFill>
              </a:rPr>
              <a:t>initialization </a:t>
            </a:r>
            <a:r>
              <a:rPr lang="en-GB" dirty="0"/>
              <a:t>[LeCun1998]</a:t>
            </a:r>
            <a:r>
              <a:rPr lang="en-GB" b="1" dirty="0"/>
              <a:t>):</a:t>
            </a:r>
          </a:p>
          <a:p>
            <a:pPr marL="0" indent="0">
              <a:buNone/>
            </a:pPr>
            <a:r>
              <a:rPr lang="en-GB" dirty="0"/>
              <a:t>The </a:t>
            </a:r>
            <a:r>
              <a:rPr lang="en-GB" b="1" dirty="0">
                <a:solidFill>
                  <a:srgbClr val="00B050"/>
                </a:solidFill>
              </a:rPr>
              <a:t>normal</a:t>
            </a:r>
            <a:r>
              <a:rPr lang="en-GB" dirty="0">
                <a:solidFill>
                  <a:srgbClr val="00B050"/>
                </a:solidFill>
              </a:rPr>
              <a:t> </a:t>
            </a:r>
            <a:r>
              <a:rPr lang="en-GB" b="1" dirty="0">
                <a:solidFill>
                  <a:srgbClr val="00B050"/>
                </a:solidFill>
              </a:rPr>
              <a:t>random</a:t>
            </a:r>
            <a:r>
              <a:rPr lang="en-GB" dirty="0">
                <a:solidFill>
                  <a:srgbClr val="00B050"/>
                </a:solidFill>
              </a:rPr>
              <a:t> </a:t>
            </a:r>
            <a:r>
              <a:rPr lang="en-GB" b="1" dirty="0">
                <a:solidFill>
                  <a:srgbClr val="00B050"/>
                </a:solidFill>
              </a:rPr>
              <a:t>initializer</a:t>
            </a:r>
            <a:r>
              <a:rPr lang="en-GB" dirty="0">
                <a:solidFill>
                  <a:srgbClr val="00B050"/>
                </a:solidFill>
              </a:rPr>
              <a:t> </a:t>
            </a:r>
            <a:r>
              <a:rPr lang="en-GB" dirty="0"/>
              <a:t>will setup </a:t>
            </a:r>
            <a:r>
              <a:rPr lang="en-GB" b="1" dirty="0"/>
              <a:t>parameters</a:t>
            </a:r>
            <a:r>
              <a:rPr lang="en-GB" dirty="0"/>
              <a:t> </a:t>
            </a:r>
            <a:r>
              <a:rPr lang="en-GB" b="1" dirty="0"/>
              <a:t>randomly, </a:t>
            </a:r>
            <a:r>
              <a:rPr lang="en-GB" dirty="0"/>
              <a:t>by</a:t>
            </a:r>
            <a:r>
              <a:rPr lang="en-GB" b="1" dirty="0"/>
              <a:t> </a:t>
            </a:r>
            <a:r>
              <a:rPr lang="en-GB" dirty="0"/>
              <a:t>sampling</a:t>
            </a:r>
            <a:r>
              <a:rPr lang="en-GB" b="1" dirty="0"/>
              <a:t> </a:t>
            </a:r>
            <a:r>
              <a:rPr lang="en-GB" dirty="0"/>
              <a:t>from a </a:t>
            </a:r>
            <a:r>
              <a:rPr lang="en-GB" b="1" dirty="0"/>
              <a:t>normal</a:t>
            </a:r>
            <a:r>
              <a:rPr lang="en-GB" dirty="0"/>
              <a:t> </a:t>
            </a:r>
            <a:r>
              <a:rPr lang="en-GB" b="1" dirty="0"/>
              <a:t>distribution</a:t>
            </a:r>
            <a:r>
              <a:rPr lang="en-GB" dirty="0"/>
              <a:t>, with a </a:t>
            </a:r>
            <a:r>
              <a:rPr lang="en-GB" b="1" dirty="0"/>
              <a:t>mean</a:t>
            </a:r>
            <a:r>
              <a:rPr lang="en-GB" dirty="0"/>
              <a:t> </a:t>
            </a:r>
            <a:r>
              <a:rPr lang="en-GB" b="1" dirty="0"/>
              <a:t>0</a:t>
            </a:r>
            <a:r>
              <a:rPr lang="en-GB" dirty="0"/>
              <a:t> and a </a:t>
            </a:r>
            <a:r>
              <a:rPr lang="en-GB" b="1" dirty="0"/>
              <a:t>standard deviation of 1 </a:t>
            </a:r>
            <a:r>
              <a:rPr lang="en-GB" dirty="0"/>
              <a:t>(or lower).</a:t>
            </a:r>
          </a:p>
          <a:p>
            <a:pPr marL="0" indent="0">
              <a:buNone/>
            </a:pPr>
            <a:r>
              <a:rPr lang="en-GB" dirty="0"/>
              <a:t>This initializer is </a:t>
            </a:r>
            <a:r>
              <a:rPr lang="en-GB" b="1" dirty="0"/>
              <a:t>pretty straightforward </a:t>
            </a:r>
            <a:r>
              <a:rPr lang="en-GB" dirty="0"/>
              <a:t>but can lead to </a:t>
            </a:r>
            <a:r>
              <a:rPr lang="en-GB" b="1" dirty="0"/>
              <a:t>slow convergence or even divergence as the network gets deeper</a:t>
            </a:r>
            <a:r>
              <a:rPr lang="en-GB" dirty="0"/>
              <a:t>.</a:t>
            </a:r>
            <a:endParaRPr lang="en-SG" dirty="0"/>
          </a:p>
        </p:txBody>
      </p:sp>
      <p:pic>
        <p:nvPicPr>
          <p:cNvPr id="8" name="Picture 7">
            <a:extLst>
              <a:ext uri="{FF2B5EF4-FFF2-40B4-BE49-F238E27FC236}">
                <a16:creationId xmlns:a16="http://schemas.microsoft.com/office/drawing/2014/main" id="{63535244-B67A-4495-60F1-122BECDBD2A9}"/>
              </a:ext>
            </a:extLst>
          </p:cNvPr>
          <p:cNvPicPr>
            <a:picLocks noChangeAspect="1"/>
          </p:cNvPicPr>
          <p:nvPr/>
        </p:nvPicPr>
        <p:blipFill>
          <a:blip r:embed="rId2"/>
          <a:stretch>
            <a:fillRect/>
          </a:stretch>
        </p:blipFill>
        <p:spPr>
          <a:xfrm>
            <a:off x="1950584" y="4860279"/>
            <a:ext cx="8120389" cy="1632596"/>
          </a:xfrm>
          <a:prstGeom prst="rect">
            <a:avLst/>
          </a:prstGeom>
        </p:spPr>
      </p:pic>
    </p:spTree>
    <p:extLst>
      <p:ext uri="{BB962C8B-B14F-4D97-AF65-F5344CB8AC3E}">
        <p14:creationId xmlns:p14="http://schemas.microsoft.com/office/powerpoint/2010/main" val="4137211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9C3C8-8A51-B273-66E0-DC4571A6AA56}"/>
              </a:ext>
            </a:extLst>
          </p:cNvPr>
          <p:cNvSpPr>
            <a:spLocks noGrp="1"/>
          </p:cNvSpPr>
          <p:nvPr>
            <p:ph type="title"/>
          </p:nvPr>
        </p:nvSpPr>
        <p:spPr/>
        <p:txBody>
          <a:bodyPr/>
          <a:lstStyle/>
          <a:p>
            <a:r>
              <a:rPr lang="en-GB" dirty="0"/>
              <a:t>Using a random initialization is just better</a:t>
            </a:r>
            <a:endParaRPr lang="en-SG" dirty="0"/>
          </a:p>
        </p:txBody>
      </p:sp>
      <p:pic>
        <p:nvPicPr>
          <p:cNvPr id="5" name="Picture 4">
            <a:extLst>
              <a:ext uri="{FF2B5EF4-FFF2-40B4-BE49-F238E27FC236}">
                <a16:creationId xmlns:a16="http://schemas.microsoft.com/office/drawing/2014/main" id="{1F8FE79F-2E5A-D555-DA00-852D5A62A334}"/>
              </a:ext>
            </a:extLst>
          </p:cNvPr>
          <p:cNvPicPr>
            <a:picLocks noChangeAspect="1"/>
          </p:cNvPicPr>
          <p:nvPr/>
        </p:nvPicPr>
        <p:blipFill>
          <a:blip r:embed="rId2"/>
          <a:stretch>
            <a:fillRect/>
          </a:stretch>
        </p:blipFill>
        <p:spPr>
          <a:xfrm>
            <a:off x="2005630" y="1580787"/>
            <a:ext cx="8180739" cy="5277213"/>
          </a:xfrm>
          <a:prstGeom prst="rect">
            <a:avLst/>
          </a:prstGeom>
        </p:spPr>
      </p:pic>
    </p:spTree>
    <p:extLst>
      <p:ext uri="{BB962C8B-B14F-4D97-AF65-F5344CB8AC3E}">
        <p14:creationId xmlns:p14="http://schemas.microsoft.com/office/powerpoint/2010/main" val="3336176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Xavier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a:solidFill>
                      <a:srgbClr val="00B050"/>
                    </a:solidFill>
                  </a:rPr>
                  <a:t>Xavier initialization </a:t>
                </a:r>
                <a:r>
                  <a:rPr lang="en-GB" dirty="0"/>
                  <a:t>[Glorot2010]</a:t>
                </a:r>
                <a:r>
                  <a:rPr lang="en-GB" b="1" dirty="0"/>
                  <a:t>):</a:t>
                </a:r>
              </a:p>
              <a:p>
                <a:pPr marL="0" indent="0">
                  <a:buNone/>
                </a:pPr>
                <a:r>
                  <a:rPr lang="en-GB" dirty="0"/>
                  <a:t>The </a:t>
                </a:r>
                <a:r>
                  <a:rPr lang="en-GB" b="1" dirty="0">
                    <a:solidFill>
                      <a:srgbClr val="00B050"/>
                    </a:solidFill>
                  </a:rPr>
                  <a:t>Xavier initializer </a:t>
                </a:r>
                <a:r>
                  <a:rPr lang="en-GB" dirty="0"/>
                  <a:t>is based on a </a:t>
                </a:r>
                <a:r>
                  <a:rPr lang="en-GB" b="1" dirty="0"/>
                  <a:t>Gaussian distribution</a:t>
                </a:r>
                <a:r>
                  <a:rPr lang="en-GB" dirty="0"/>
                  <a:t>, with parameters initialized to zero-mean and a </a:t>
                </a:r>
                <a:r>
                  <a:rPr lang="en-GB" b="1" dirty="0"/>
                  <a:t>variance</a:t>
                </a:r>
                <a:r>
                  <a:rPr lang="en-GB" dirty="0"/>
                  <a:t> adjusted to the number of input/output parameters of the NN (e.g.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𝟐</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𝒙</m:t>
                            </m:r>
                          </m:sub>
                        </m:sSub>
                        <m:r>
                          <a:rPr lang="en-GB" b="1" i="1" dirty="0" err="1"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𝒚</m:t>
                            </m:r>
                          </m:sub>
                        </m:sSub>
                      </m:den>
                    </m:f>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i="1" dirty="0">
                            <a:latin typeface="Cambria Math" panose="02040503050406030204" pitchFamily="18" charset="0"/>
                          </a:rPr>
                          <m:t>𝑥</m:t>
                        </m:r>
                      </m:sub>
                    </m:sSub>
                  </m:oMath>
                </a14:m>
                <a:r>
                  <a:rPr lang="en-GB" dirty="0"/>
                  <a:t> being the input size and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𝑦</m:t>
                        </m:r>
                      </m:sub>
                    </m:sSub>
                  </m:oMath>
                </a14:m>
                <a:r>
                  <a:rPr lang="en-GB" dirty="0"/>
                  <a:t> the output size).</a:t>
                </a:r>
              </a:p>
              <a:p>
                <a:pPr marL="0" indent="0">
                  <a:buNone/>
                </a:pPr>
                <a:r>
                  <a:rPr lang="en-GB" dirty="0"/>
                  <a:t>It is </a:t>
                </a:r>
                <a:r>
                  <a:rPr lang="en-GB" b="1" dirty="0"/>
                  <a:t>an overall good initializer for most architectures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a:stretch>
              </a:blipFill>
            </p:spPr>
            <p:txBody>
              <a:bodyPr/>
              <a:lstStyle/>
              <a:p>
                <a:r>
                  <a:rPr lang="en-GB">
                    <a:noFill/>
                  </a:rPr>
                  <a:t> </a:t>
                </a:r>
              </a:p>
            </p:txBody>
          </p:sp>
        </mc:Fallback>
      </mc:AlternateContent>
      <p:pic>
        <p:nvPicPr>
          <p:cNvPr id="10" name="Picture 9">
            <a:extLst>
              <a:ext uri="{FF2B5EF4-FFF2-40B4-BE49-F238E27FC236}">
                <a16:creationId xmlns:a16="http://schemas.microsoft.com/office/drawing/2014/main" id="{7E6DA679-C22B-C48B-C2AB-7034CB24B806}"/>
              </a:ext>
            </a:extLst>
          </p:cNvPr>
          <p:cNvPicPr>
            <a:picLocks noChangeAspect="1"/>
          </p:cNvPicPr>
          <p:nvPr/>
        </p:nvPicPr>
        <p:blipFill>
          <a:blip r:embed="rId3"/>
          <a:stretch>
            <a:fillRect/>
          </a:stretch>
        </p:blipFill>
        <p:spPr>
          <a:xfrm>
            <a:off x="2279838" y="5028992"/>
            <a:ext cx="7632324" cy="1829008"/>
          </a:xfrm>
          <a:prstGeom prst="rect">
            <a:avLst/>
          </a:prstGeom>
        </p:spPr>
      </p:pic>
    </p:spTree>
    <p:extLst>
      <p:ext uri="{BB962C8B-B14F-4D97-AF65-F5344CB8AC3E}">
        <p14:creationId xmlns:p14="http://schemas.microsoft.com/office/powerpoint/2010/main" val="26920749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a:t>
            </a:r>
          </a:p>
          <a:p>
            <a:r>
              <a:rPr lang="en-GB" dirty="0" err="1"/>
              <a:t>Glorot</a:t>
            </a:r>
            <a:r>
              <a:rPr lang="en-GB" dirty="0"/>
              <a:t> proposed more initializations, same for He,</a:t>
            </a:r>
          </a:p>
          <a:p>
            <a:r>
              <a:rPr lang="en-GB" dirty="0"/>
              <a:t>Orthogonal initializations are sometimes useful but rare,</a:t>
            </a:r>
          </a:p>
          <a:p>
            <a:r>
              <a:rPr lang="en-GB" dirty="0"/>
              <a:t>Etc.</a:t>
            </a:r>
            <a:endParaRPr lang="en-SG" dirty="0"/>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SG" dirty="0"/>
          </a:p>
          <a:p>
            <a:pPr marL="0" indent="0">
              <a:buNone/>
            </a:pPr>
            <a:r>
              <a:rPr lang="en-SG" i="1" dirty="0"/>
              <a:t>(Have a look at bonus slides if curious!)</a:t>
            </a:r>
            <a:endParaRPr lang="en-GB" i="1" dirty="0"/>
          </a:p>
          <a:p>
            <a:pPr marL="0" indent="0">
              <a:buNone/>
            </a:pPr>
            <a:endParaRPr lang="en-SG" dirty="0"/>
          </a:p>
        </p:txBody>
      </p:sp>
    </p:spTree>
    <p:extLst>
      <p:ext uri="{BB962C8B-B14F-4D97-AF65-F5344CB8AC3E}">
        <p14:creationId xmlns:p14="http://schemas.microsoft.com/office/powerpoint/2010/main" val="30196393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822354" cy="5032376"/>
          </a:xfrm>
        </p:spPr>
        <p:txBody>
          <a:bodyPr>
            <a:normAutofit/>
          </a:bodyPr>
          <a:lstStyle/>
          <a:p>
            <a:pPr marL="0" indent="0">
              <a:buNone/>
            </a:pPr>
            <a:r>
              <a:rPr lang="en-GB" b="1" dirty="0">
                <a:solidFill>
                  <a:srgbClr val="C00000"/>
                </a:solidFill>
              </a:rPr>
              <a:t>Very important note: What I listed earlier about initializers are empirical observations only, certainly not absolute rules.</a:t>
            </a:r>
          </a:p>
          <a:p>
            <a:r>
              <a:rPr lang="en-GB" dirty="0"/>
              <a:t>For this reason, it is a good idea to </a:t>
            </a:r>
            <a:r>
              <a:rPr lang="en-GB" b="1" dirty="0"/>
              <a:t>try a few different initialization techniques and see which one works best </a:t>
            </a:r>
            <a:r>
              <a:rPr lang="en-GB" dirty="0"/>
              <a:t>for your problem.</a:t>
            </a:r>
          </a:p>
          <a:p>
            <a:r>
              <a:rPr lang="en-GB" dirty="0"/>
              <a:t>Some recent research has also suggested that using a combination of different initialization techniques (e.g., Xavier initialization for some layers and He initialization for others) can improve performance.</a:t>
            </a:r>
          </a:p>
          <a:p>
            <a:pPr marL="0" indent="0">
              <a:buNone/>
            </a:pPr>
            <a:br>
              <a:rPr lang="en-GB" dirty="0"/>
            </a:br>
            <a:r>
              <a:rPr lang="en-GB" dirty="0"/>
              <a:t>In practice, this phenomenon is something that the machine learning community likes to call the </a:t>
            </a:r>
            <a:r>
              <a:rPr lang="en-GB" b="1" dirty="0"/>
              <a:t>“</a:t>
            </a:r>
            <a:r>
              <a:rPr lang="en-GB" b="1" dirty="0">
                <a:solidFill>
                  <a:srgbClr val="00B050"/>
                </a:solidFill>
              </a:rPr>
              <a:t>No free lunch theorem</a:t>
            </a:r>
            <a:r>
              <a:rPr lang="en-GB" b="1" dirty="0"/>
              <a:t>“.</a:t>
            </a:r>
            <a:endParaRPr lang="en-GB" dirty="0"/>
          </a:p>
        </p:txBody>
      </p:sp>
    </p:spTree>
    <p:extLst>
      <p:ext uri="{BB962C8B-B14F-4D97-AF65-F5344CB8AC3E}">
        <p14:creationId xmlns:p14="http://schemas.microsoft.com/office/powerpoint/2010/main" val="2973345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40417-A4D3-4CE8-96E7-708E2439AE7B}"/>
              </a:ext>
            </a:extLst>
          </p:cNvPr>
          <p:cNvSpPr>
            <a:spLocks noGrp="1"/>
          </p:cNvSpPr>
          <p:nvPr>
            <p:ph type="title"/>
          </p:nvPr>
        </p:nvSpPr>
        <p:spPr/>
        <p:txBody>
          <a:bodyPr/>
          <a:lstStyle/>
          <a:p>
            <a:r>
              <a:rPr lang="en-US" dirty="0"/>
              <a:t>About this lecture</a:t>
            </a:r>
            <a:endParaRPr lang="en-GB" dirty="0"/>
          </a:p>
        </p:txBody>
      </p:sp>
      <p:sp>
        <p:nvSpPr>
          <p:cNvPr id="3" name="Content Placeholder 2">
            <a:extLst>
              <a:ext uri="{FF2B5EF4-FFF2-40B4-BE49-F238E27FC236}">
                <a16:creationId xmlns:a16="http://schemas.microsoft.com/office/drawing/2014/main" id="{35995840-A9D9-479A-A34F-EA7DC229D38E}"/>
              </a:ext>
            </a:extLst>
          </p:cNvPr>
          <p:cNvSpPr>
            <a:spLocks noGrp="1"/>
          </p:cNvSpPr>
          <p:nvPr>
            <p:ph idx="1"/>
          </p:nvPr>
        </p:nvSpPr>
        <p:spPr>
          <a:xfrm>
            <a:off x="838200" y="1825625"/>
            <a:ext cx="10515600" cy="4827102"/>
          </a:xfrm>
        </p:spPr>
        <p:txBody>
          <a:bodyPr/>
          <a:lstStyle/>
          <a:p>
            <a:pPr marL="514350" indent="-514350">
              <a:buFont typeface="+mj-lt"/>
              <a:buAutoNum type="arabicPeriod"/>
            </a:pPr>
            <a:r>
              <a:rPr lang="en-US" dirty="0"/>
              <a:t>What are the </a:t>
            </a:r>
            <a:r>
              <a:rPr lang="en-US" b="1" dirty="0"/>
              <a:t>typical</a:t>
            </a:r>
            <a:r>
              <a:rPr lang="en-US" dirty="0"/>
              <a:t> </a:t>
            </a:r>
            <a:r>
              <a:rPr lang="en-US" b="1" dirty="0"/>
              <a:t>initializers for trainable parameters</a:t>
            </a:r>
            <a:r>
              <a:rPr lang="en-US" dirty="0"/>
              <a:t>?</a:t>
            </a:r>
            <a:r>
              <a:rPr lang="en-US" b="1" dirty="0"/>
              <a:t>  </a:t>
            </a:r>
            <a:endParaRPr lang="en-US" dirty="0"/>
          </a:p>
          <a:p>
            <a:pPr marL="514350" indent="-514350">
              <a:buFont typeface="+mj-lt"/>
              <a:buAutoNum type="arabicPeriod"/>
            </a:pPr>
            <a:r>
              <a:rPr lang="en-GB" dirty="0"/>
              <a:t>What is </a:t>
            </a:r>
            <a:r>
              <a:rPr lang="en-GB" b="1" dirty="0"/>
              <a:t>symmetry</a:t>
            </a:r>
            <a:r>
              <a:rPr lang="en-GB" dirty="0"/>
              <a:t> and why is it essential to </a:t>
            </a:r>
            <a:r>
              <a:rPr lang="en-GB" b="1" dirty="0"/>
              <a:t>break</a:t>
            </a:r>
            <a:r>
              <a:rPr lang="en-GB" dirty="0"/>
              <a:t> </a:t>
            </a:r>
            <a:r>
              <a:rPr lang="en-GB" b="1" dirty="0"/>
              <a:t>it</a:t>
            </a:r>
            <a:r>
              <a:rPr lang="en-GB" dirty="0"/>
              <a:t>?</a:t>
            </a:r>
          </a:p>
          <a:p>
            <a:pPr marL="514350" indent="-514350">
              <a:buFont typeface="+mj-lt"/>
              <a:buAutoNum type="arabicPeriod"/>
            </a:pPr>
            <a:r>
              <a:rPr lang="en-GB" dirty="0"/>
              <a:t>What is the </a:t>
            </a:r>
            <a:r>
              <a:rPr lang="en-GB" b="1" dirty="0"/>
              <a:t>exploding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an exploding gradient </a:t>
            </a:r>
            <a:r>
              <a:rPr lang="en-GB" dirty="0"/>
              <a:t>problem?</a:t>
            </a:r>
          </a:p>
          <a:p>
            <a:pPr marL="514350" indent="-514350">
              <a:buFont typeface="+mj-lt"/>
              <a:buAutoNum type="arabicPeriod"/>
            </a:pPr>
            <a:r>
              <a:rPr lang="en-GB" dirty="0"/>
              <a:t>What is the </a:t>
            </a:r>
            <a:r>
              <a:rPr lang="en-GB" b="1" dirty="0"/>
              <a:t>vanishing</a:t>
            </a:r>
            <a:r>
              <a:rPr lang="en-GB" dirty="0"/>
              <a:t> </a:t>
            </a:r>
            <a:r>
              <a:rPr lang="en-GB" b="1" dirty="0"/>
              <a:t>gradient</a:t>
            </a:r>
            <a:r>
              <a:rPr lang="en-GB" dirty="0"/>
              <a:t> problem?</a:t>
            </a:r>
          </a:p>
          <a:p>
            <a:pPr marL="514350" indent="-514350">
              <a:buFont typeface="+mj-lt"/>
              <a:buAutoNum type="arabicPeriod"/>
            </a:pPr>
            <a:r>
              <a:rPr lang="en-GB" dirty="0"/>
              <a:t>How to </a:t>
            </a:r>
            <a:r>
              <a:rPr lang="en-GB" b="1" dirty="0"/>
              <a:t>spot and fix a vanishing gradient </a:t>
            </a:r>
            <a:r>
              <a:rPr lang="en-GB" dirty="0"/>
              <a:t>problem?</a:t>
            </a:r>
          </a:p>
          <a:p>
            <a:pPr marL="514350" indent="-514350">
              <a:buFont typeface="+mj-lt"/>
              <a:buAutoNum type="arabicPeriod"/>
            </a:pPr>
            <a:r>
              <a:rPr lang="en-GB" dirty="0"/>
              <a:t>What are </a:t>
            </a:r>
            <a:r>
              <a:rPr lang="en-GB" b="1" dirty="0"/>
              <a:t>activation</a:t>
            </a:r>
            <a:r>
              <a:rPr lang="en-GB" dirty="0"/>
              <a:t> </a:t>
            </a:r>
            <a:r>
              <a:rPr lang="en-GB" b="1" dirty="0"/>
              <a:t>functions</a:t>
            </a:r>
            <a:r>
              <a:rPr lang="en-GB" dirty="0"/>
              <a:t> and what is their use?</a:t>
            </a:r>
          </a:p>
          <a:p>
            <a:pPr marL="514350" indent="-514350">
              <a:buFont typeface="+mj-lt"/>
              <a:buAutoNum type="arabicPeriod"/>
            </a:pPr>
            <a:r>
              <a:rPr lang="en-GB" dirty="0"/>
              <a:t>What is the </a:t>
            </a:r>
            <a:r>
              <a:rPr lang="en-GB" b="1" dirty="0"/>
              <a:t>universal</a:t>
            </a:r>
            <a:r>
              <a:rPr lang="en-GB" dirty="0"/>
              <a:t> </a:t>
            </a:r>
            <a:r>
              <a:rPr lang="en-GB" b="1" dirty="0"/>
              <a:t>approximation</a:t>
            </a:r>
            <a:r>
              <a:rPr lang="en-GB" dirty="0"/>
              <a:t> </a:t>
            </a:r>
            <a:r>
              <a:rPr lang="en-GB" b="1" dirty="0"/>
              <a:t>theorem</a:t>
            </a:r>
            <a:r>
              <a:rPr lang="en-GB" dirty="0"/>
              <a:t>?</a:t>
            </a:r>
          </a:p>
          <a:p>
            <a:pPr marL="514350" indent="-514350">
              <a:buFont typeface="+mj-lt"/>
              <a:buAutoNum type="arabicPeriod"/>
            </a:pPr>
            <a:r>
              <a:rPr lang="en-US" dirty="0"/>
              <a:t>What is the </a:t>
            </a:r>
            <a:r>
              <a:rPr lang="en-US" b="1" dirty="0"/>
              <a:t>no free lunch theorem</a:t>
            </a:r>
            <a:r>
              <a:rPr lang="en-US" dirty="0"/>
              <a:t>?</a:t>
            </a:r>
          </a:p>
          <a:p>
            <a:pPr marL="514350" indent="-514350">
              <a:buFont typeface="+mj-lt"/>
              <a:buAutoNum type="arabicPeriod"/>
            </a:pPr>
            <a:endParaRPr lang="en-GB" dirty="0"/>
          </a:p>
        </p:txBody>
      </p:sp>
    </p:spTree>
    <p:extLst>
      <p:ext uri="{BB962C8B-B14F-4D97-AF65-F5344CB8AC3E}">
        <p14:creationId xmlns:p14="http://schemas.microsoft.com/office/powerpoint/2010/main" val="34425019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a:t>
            </a:r>
            <a:r>
              <a:rPr lang="en-GB" b="1" dirty="0"/>
              <a:t>):</a:t>
            </a:r>
          </a:p>
          <a:p>
            <a:pPr marL="0" indent="0">
              <a:buNone/>
            </a:pPr>
            <a:r>
              <a:rPr lang="en-GB" dirty="0"/>
              <a:t>The </a:t>
            </a:r>
            <a:r>
              <a:rPr lang="en-GB" b="1" dirty="0">
                <a:solidFill>
                  <a:srgbClr val="00B050"/>
                </a:solidFill>
              </a:rPr>
              <a:t>no free lunch (NFL) theorem </a:t>
            </a:r>
            <a:r>
              <a:rPr lang="en-GB" dirty="0"/>
              <a:t>for supervised machine learning is a theorem that essentially implies that </a:t>
            </a:r>
            <a:r>
              <a:rPr lang="en-GB" b="1" dirty="0"/>
              <a:t>no single machine learning algorithm or tool is universally the best-performing algorithm for all problems</a:t>
            </a:r>
            <a:r>
              <a:rPr lang="en-GB" dirty="0"/>
              <a:t>.</a:t>
            </a:r>
          </a:p>
          <a:p>
            <a:pPr marL="0" indent="0">
              <a:buNone/>
            </a:pPr>
            <a:r>
              <a:rPr lang="en-GB" dirty="0"/>
              <a:t>(</a:t>
            </a:r>
            <a:r>
              <a:rPr lang="en-GB" dirty="0">
                <a:hlinkClick r:id="rId2"/>
              </a:rPr>
              <a:t>https://en.wikipedia.org/wiki/No_free_lunch_theorem</a:t>
            </a:r>
            <a:r>
              <a:rPr lang="en-GB" dirty="0"/>
              <a:t>).</a:t>
            </a:r>
          </a:p>
          <a:p>
            <a:pPr marL="0" indent="0">
              <a:buNone/>
            </a:pPr>
            <a:endParaRPr lang="en-GB" b="1" dirty="0"/>
          </a:p>
          <a:p>
            <a:endParaRPr lang="en-GB" dirty="0"/>
          </a:p>
        </p:txBody>
      </p:sp>
      <p:sp>
        <p:nvSpPr>
          <p:cNvPr id="7" name="TextBox 6">
            <a:extLst>
              <a:ext uri="{FF2B5EF4-FFF2-40B4-BE49-F238E27FC236}">
                <a16:creationId xmlns:a16="http://schemas.microsoft.com/office/drawing/2014/main" id="{648D8A51-6157-545F-8895-E79A87FDEE0A}"/>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pic>
        <p:nvPicPr>
          <p:cNvPr id="2" name="Picture 1" descr="Diagram, text&#10;&#10;Description automatically generated">
            <a:extLst>
              <a:ext uri="{FF2B5EF4-FFF2-40B4-BE49-F238E27FC236}">
                <a16:creationId xmlns:a16="http://schemas.microsoft.com/office/drawing/2014/main" id="{793B7BC8-882F-581A-E6FF-F7A6141030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Tree>
    <p:extLst>
      <p:ext uri="{BB962C8B-B14F-4D97-AF65-F5344CB8AC3E}">
        <p14:creationId xmlns:p14="http://schemas.microsoft.com/office/powerpoint/2010/main" val="28283350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 season 1</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 – Season 1</a:t>
            </a:r>
            <a:r>
              <a:rPr lang="en-GB" b="1" dirty="0"/>
              <a:t>):</a:t>
            </a:r>
          </a:p>
          <a:p>
            <a:pPr marL="0" indent="0">
              <a:buNone/>
            </a:pPr>
            <a:r>
              <a:rPr lang="en-GB" dirty="0"/>
              <a:t>The </a:t>
            </a:r>
            <a:r>
              <a:rPr lang="en-GB" b="1" dirty="0">
                <a:solidFill>
                  <a:srgbClr val="00B050"/>
                </a:solidFill>
              </a:rPr>
              <a:t>no free lunch theorem </a:t>
            </a:r>
            <a:r>
              <a:rPr lang="en-GB" dirty="0"/>
              <a:t>then implies that there is </a:t>
            </a:r>
            <a:r>
              <a:rPr lang="en-GB" b="1" dirty="0"/>
              <a:t>no such thing “one initializer that works best for all models and problems”.</a:t>
            </a:r>
            <a:endParaRPr lang="en-GB" dirty="0"/>
          </a:p>
          <a:p>
            <a:pPr marL="0" indent="0">
              <a:buNone/>
            </a:pPr>
            <a:r>
              <a:rPr lang="en-GB" b="1" dirty="0"/>
              <a:t>No choice: </a:t>
            </a:r>
            <a:r>
              <a:rPr lang="en-GB" dirty="0"/>
              <a:t>try some of them and see how it goes!</a:t>
            </a:r>
          </a:p>
          <a:p>
            <a:pPr marL="0" indent="0">
              <a:buNone/>
            </a:pPr>
            <a:r>
              <a:rPr lang="en-GB" dirty="0"/>
              <a:t>(A good read on this matter, also: </a:t>
            </a:r>
            <a:r>
              <a:rPr lang="en-GB" dirty="0">
                <a:hlinkClick r:id="rId2"/>
              </a:rPr>
              <a:t>https://www.deeplearning.ai/ai-notes/initialization/index.html</a:t>
            </a:r>
            <a:r>
              <a:rPr lang="en-GB" dirty="0"/>
              <a:t>)</a:t>
            </a:r>
          </a:p>
          <a:p>
            <a:pPr marL="0" indent="0">
              <a:buNone/>
            </a:pPr>
            <a:endParaRPr lang="en-GB" b="1" dirty="0"/>
          </a:p>
          <a:p>
            <a:endParaRPr lang="en-GB" dirty="0"/>
          </a:p>
        </p:txBody>
      </p:sp>
      <p:pic>
        <p:nvPicPr>
          <p:cNvPr id="2" name="Picture 1" descr="Diagram, text&#10;&#10;Description automatically generated">
            <a:extLst>
              <a:ext uri="{FF2B5EF4-FFF2-40B4-BE49-F238E27FC236}">
                <a16:creationId xmlns:a16="http://schemas.microsoft.com/office/drawing/2014/main" id="{8AAAAB7B-B0FD-9EE8-B9DC-0C8B72706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682" y="1314204"/>
            <a:ext cx="5734050" cy="4057650"/>
          </a:xfrm>
          <a:prstGeom prst="rect">
            <a:avLst/>
          </a:prstGeom>
        </p:spPr>
      </p:pic>
      <p:sp>
        <p:nvSpPr>
          <p:cNvPr id="6" name="TextBox 5">
            <a:extLst>
              <a:ext uri="{FF2B5EF4-FFF2-40B4-BE49-F238E27FC236}">
                <a16:creationId xmlns:a16="http://schemas.microsoft.com/office/drawing/2014/main" id="{179A86A3-4E74-5350-E6AF-11BA7ADF5DD9}"/>
              </a:ext>
            </a:extLst>
          </p:cNvPr>
          <p:cNvSpPr txBox="1"/>
          <p:nvPr/>
        </p:nvSpPr>
        <p:spPr>
          <a:xfrm>
            <a:off x="6635262" y="5408156"/>
            <a:ext cx="5494216" cy="1200329"/>
          </a:xfrm>
          <a:prstGeom prst="rect">
            <a:avLst/>
          </a:prstGeom>
          <a:noFill/>
        </p:spPr>
        <p:txBody>
          <a:bodyPr wrap="square" rtlCol="0">
            <a:spAutoFit/>
          </a:bodyPr>
          <a:lstStyle/>
          <a:p>
            <a:r>
              <a:rPr lang="en-GB" sz="2400" dirty="0"/>
              <a:t>When in doubt about a supposedly “ground-breaking new technique beating all other techniques”, </a:t>
            </a:r>
            <a:r>
              <a:rPr lang="en-GB" sz="2400" b="1" u="sng" dirty="0"/>
              <a:t>try them out</a:t>
            </a:r>
            <a:r>
              <a:rPr lang="en-GB" sz="2400" dirty="0"/>
              <a:t>. </a:t>
            </a:r>
            <a:endParaRPr lang="en-SG" sz="2400" dirty="0"/>
          </a:p>
        </p:txBody>
      </p:sp>
    </p:spTree>
    <p:extLst>
      <p:ext uri="{BB962C8B-B14F-4D97-AF65-F5344CB8AC3E}">
        <p14:creationId xmlns:p14="http://schemas.microsoft.com/office/powerpoint/2010/main" val="3664711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6CFB85-890C-CF06-4293-6A59483322FC}"/>
              </a:ext>
            </a:extLst>
          </p:cNvPr>
          <p:cNvSpPr>
            <a:spLocks noGrp="1"/>
          </p:cNvSpPr>
          <p:nvPr>
            <p:ph type="title"/>
          </p:nvPr>
        </p:nvSpPr>
        <p:spPr/>
        <p:txBody>
          <a:bodyPr/>
          <a:lstStyle/>
          <a:p>
            <a:r>
              <a:rPr lang="en-GB" dirty="0"/>
              <a:t>A weird initializer and a new problem</a:t>
            </a:r>
            <a:endParaRPr lang="en-SG" dirty="0"/>
          </a:p>
        </p:txBody>
      </p:sp>
      <p:sp>
        <p:nvSpPr>
          <p:cNvPr id="3" name="Content Placeholder 2">
            <a:extLst>
              <a:ext uri="{FF2B5EF4-FFF2-40B4-BE49-F238E27FC236}">
                <a16:creationId xmlns:a16="http://schemas.microsoft.com/office/drawing/2014/main" id="{039E8209-3BE5-7E9D-E54E-A7C1CF1222EE}"/>
              </a:ext>
            </a:extLst>
          </p:cNvPr>
          <p:cNvSpPr>
            <a:spLocks noGrp="1"/>
          </p:cNvSpPr>
          <p:nvPr>
            <p:ph idx="1"/>
          </p:nvPr>
        </p:nvSpPr>
        <p:spPr/>
        <p:txBody>
          <a:bodyPr/>
          <a:lstStyle/>
          <a:p>
            <a:pPr marL="0" indent="0">
              <a:buNone/>
            </a:pPr>
            <a:r>
              <a:rPr lang="en-GB" b="1" dirty="0"/>
              <a:t>Definition (our custom </a:t>
            </a:r>
            <a:r>
              <a:rPr lang="en-GB" b="1" dirty="0">
                <a:solidFill>
                  <a:srgbClr val="00B050"/>
                </a:solidFill>
              </a:rPr>
              <a:t>“weird” initializer</a:t>
            </a:r>
            <a:r>
              <a:rPr lang="en-GB" b="1" dirty="0"/>
              <a:t>):</a:t>
            </a:r>
          </a:p>
          <a:p>
            <a:pPr marL="0" indent="0">
              <a:buNone/>
            </a:pPr>
            <a:r>
              <a:rPr lang="en-GB" dirty="0"/>
              <a:t>Let us consider the </a:t>
            </a:r>
            <a:r>
              <a:rPr lang="en-GB" b="1" dirty="0">
                <a:solidFill>
                  <a:srgbClr val="00B050"/>
                </a:solidFill>
              </a:rPr>
              <a:t>“weird” initializer </a:t>
            </a:r>
            <a:r>
              <a:rPr lang="en-GB" dirty="0"/>
              <a:t>below. It uses a </a:t>
            </a:r>
            <a:r>
              <a:rPr lang="en-GB" b="1" dirty="0"/>
              <a:t>random uniform distribution</a:t>
            </a:r>
            <a:r>
              <a:rPr lang="en-GB" dirty="0"/>
              <a:t>, </a:t>
            </a:r>
            <a:r>
              <a:rPr lang="en-GB" b="1" dirty="0"/>
              <a:t>scaling parameters based on the input and output sizes</a:t>
            </a:r>
            <a:r>
              <a:rPr lang="en-GB" dirty="0"/>
              <a:t>, like in Xavier. If you check the bonus slides, you could in fact see this initializer as a </a:t>
            </a:r>
            <a:r>
              <a:rPr lang="en-GB" b="1" dirty="0"/>
              <a:t>random uniform variation of Xavier</a:t>
            </a:r>
            <a:r>
              <a:rPr lang="en-GB" dirty="0"/>
              <a:t>.</a:t>
            </a:r>
          </a:p>
          <a:p>
            <a:pPr marL="0" indent="0">
              <a:buNone/>
            </a:pPr>
            <a:r>
              <a:rPr lang="en-GB" dirty="0"/>
              <a:t>And yet, when we use it, something weird happens.</a:t>
            </a:r>
          </a:p>
          <a:p>
            <a:pPr marL="0" indent="0">
              <a:buNone/>
            </a:pPr>
            <a:r>
              <a:rPr lang="en-GB" dirty="0"/>
              <a:t> </a:t>
            </a:r>
            <a:endParaRPr lang="en-SG" dirty="0"/>
          </a:p>
        </p:txBody>
      </p:sp>
      <p:pic>
        <p:nvPicPr>
          <p:cNvPr id="5" name="Picture 4">
            <a:extLst>
              <a:ext uri="{FF2B5EF4-FFF2-40B4-BE49-F238E27FC236}">
                <a16:creationId xmlns:a16="http://schemas.microsoft.com/office/drawing/2014/main" id="{CCD3D63F-B09C-5C9E-28E2-AE99CA93D4A0}"/>
              </a:ext>
            </a:extLst>
          </p:cNvPr>
          <p:cNvPicPr>
            <a:picLocks noChangeAspect="1"/>
          </p:cNvPicPr>
          <p:nvPr/>
        </p:nvPicPr>
        <p:blipFill>
          <a:blip r:embed="rId2"/>
          <a:stretch>
            <a:fillRect/>
          </a:stretch>
        </p:blipFill>
        <p:spPr>
          <a:xfrm>
            <a:off x="1721020" y="4932344"/>
            <a:ext cx="8749959" cy="1655069"/>
          </a:xfrm>
          <a:prstGeom prst="rect">
            <a:avLst/>
          </a:prstGeom>
        </p:spPr>
      </p:pic>
    </p:spTree>
    <p:extLst>
      <p:ext uri="{BB962C8B-B14F-4D97-AF65-F5344CB8AC3E}">
        <p14:creationId xmlns:p14="http://schemas.microsoft.com/office/powerpoint/2010/main" val="294748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891CCFA-1F42-5501-E7E9-5580E92B4B82}"/>
              </a:ext>
            </a:extLst>
          </p:cNvPr>
          <p:cNvPicPr>
            <a:picLocks noChangeAspect="1"/>
          </p:cNvPicPr>
          <p:nvPr/>
        </p:nvPicPr>
        <p:blipFill>
          <a:blip r:embed="rId2"/>
          <a:stretch>
            <a:fillRect/>
          </a:stretch>
        </p:blipFill>
        <p:spPr>
          <a:xfrm>
            <a:off x="786243" y="253403"/>
            <a:ext cx="10755970" cy="6240703"/>
          </a:xfrm>
          <a:prstGeom prst="rect">
            <a:avLst/>
          </a:prstGeom>
        </p:spPr>
      </p:pic>
      <p:sp>
        <p:nvSpPr>
          <p:cNvPr id="6" name="Rectangle 5">
            <a:extLst>
              <a:ext uri="{FF2B5EF4-FFF2-40B4-BE49-F238E27FC236}">
                <a16:creationId xmlns:a16="http://schemas.microsoft.com/office/drawing/2014/main" id="{2F4AD158-7D5E-1015-C387-0AE1C10AFA03}"/>
              </a:ext>
            </a:extLst>
          </p:cNvPr>
          <p:cNvSpPr/>
          <p:nvPr/>
        </p:nvSpPr>
        <p:spPr>
          <a:xfrm>
            <a:off x="875324" y="6124774"/>
            <a:ext cx="4611076"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FE76E93B-C174-ABC8-A6FE-29540C96E6EB}"/>
              </a:ext>
            </a:extLst>
          </p:cNvPr>
          <p:cNvSpPr txBox="1"/>
          <p:nvPr/>
        </p:nvSpPr>
        <p:spPr>
          <a:xfrm>
            <a:off x="6708269" y="4546066"/>
            <a:ext cx="4833944" cy="523220"/>
          </a:xfrm>
          <a:prstGeom prst="rect">
            <a:avLst/>
          </a:prstGeom>
          <a:noFill/>
        </p:spPr>
        <p:txBody>
          <a:bodyPr wrap="square" rtlCol="0">
            <a:spAutoFit/>
          </a:bodyPr>
          <a:lstStyle/>
          <a:p>
            <a:r>
              <a:rPr lang="en-GB" sz="2800" dirty="0">
                <a:solidFill>
                  <a:schemeClr val="accent2"/>
                </a:solidFill>
              </a:rPr>
              <a:t>Wow, that is a big loss value!?</a:t>
            </a:r>
            <a:endParaRPr lang="en-SG" sz="2800" dirty="0">
              <a:solidFill>
                <a:schemeClr val="accent2"/>
              </a:solidFill>
            </a:endParaRPr>
          </a:p>
        </p:txBody>
      </p:sp>
    </p:spTree>
    <p:extLst>
      <p:ext uri="{BB962C8B-B14F-4D97-AF65-F5344CB8AC3E}">
        <p14:creationId xmlns:p14="http://schemas.microsoft.com/office/powerpoint/2010/main" val="7399616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2246769"/>
          </a:xfrm>
          <a:prstGeom prst="rect">
            <a:avLst/>
          </a:prstGeom>
          <a:noFill/>
        </p:spPr>
        <p:txBody>
          <a:bodyPr wrap="square" rtlCol="0">
            <a:spAutoFit/>
          </a:bodyPr>
          <a:lstStyle/>
          <a:p>
            <a:r>
              <a:rPr lang="en-GB" sz="2800" dirty="0">
                <a:solidFill>
                  <a:schemeClr val="accent2"/>
                </a:solidFill>
              </a:rPr>
              <a:t>And after iteration 26, we are getting </a:t>
            </a:r>
            <a:r>
              <a:rPr lang="en-GB" sz="2800" dirty="0" err="1">
                <a:solidFill>
                  <a:schemeClr val="accent2"/>
                </a:solidFill>
              </a:rPr>
              <a:t>NaNs</a:t>
            </a:r>
            <a:r>
              <a:rPr lang="en-GB" sz="2800" dirty="0">
                <a:solidFill>
                  <a:schemeClr val="accent2"/>
                </a:solidFill>
              </a:rPr>
              <a:t> values (Not a Number values) all over the place…?!</a:t>
            </a:r>
          </a:p>
          <a:p>
            <a:r>
              <a:rPr lang="en-GB" sz="2800" dirty="0">
                <a:solidFill>
                  <a:schemeClr val="accent2"/>
                </a:solidFill>
              </a:rPr>
              <a:t>These </a:t>
            </a:r>
            <a:r>
              <a:rPr lang="en-GB" sz="2800" dirty="0" err="1">
                <a:solidFill>
                  <a:schemeClr val="accent2"/>
                </a:solidFill>
              </a:rPr>
              <a:t>NaN</a:t>
            </a:r>
            <a:r>
              <a:rPr lang="en-GB" sz="2800" dirty="0">
                <a:solidFill>
                  <a:schemeClr val="accent2"/>
                </a:solidFill>
              </a:rPr>
              <a:t> values indicate that the numbers were so big that they could not be stored in memory.</a:t>
            </a:r>
          </a:p>
          <a:p>
            <a:r>
              <a:rPr lang="en-GB" sz="2800" dirty="0">
                <a:solidFill>
                  <a:schemeClr val="accent2"/>
                </a:solidFill>
              </a:rPr>
              <a:t>What is going on…?!</a:t>
            </a:r>
            <a:endParaRPr lang="en-SG" sz="2800" dirty="0">
              <a:solidFill>
                <a:schemeClr val="accent2"/>
              </a:solidFill>
            </a:endParaRPr>
          </a:p>
        </p:txBody>
      </p:sp>
    </p:spTree>
    <p:extLst>
      <p:ext uri="{BB962C8B-B14F-4D97-AF65-F5344CB8AC3E}">
        <p14:creationId xmlns:p14="http://schemas.microsoft.com/office/powerpoint/2010/main" val="13704513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BA9EE-E5AB-7C1E-3027-EAE381B1A16F}"/>
              </a:ext>
            </a:extLst>
          </p:cNvPr>
          <p:cNvSpPr>
            <a:spLocks noGrp="1"/>
          </p:cNvSpPr>
          <p:nvPr>
            <p:ph type="title"/>
          </p:nvPr>
        </p:nvSpPr>
        <p:spPr/>
        <p:txBody>
          <a:bodyPr/>
          <a:lstStyle/>
          <a:p>
            <a:r>
              <a:rPr lang="en-GB" dirty="0"/>
              <a:t>The exploding gradient problem</a:t>
            </a:r>
            <a:endParaRPr lang="en-SG" dirty="0"/>
          </a:p>
        </p:txBody>
      </p:sp>
      <mc:AlternateContent xmlns:mc="http://schemas.openxmlformats.org/markup-compatibility/2006">
        <mc:Choice xmlns:a14="http://schemas.microsoft.com/office/drawing/2010/main" Requires="a14">
          <p:sp>
            <p:nvSpPr>
              <p:cNvPr id="4" name="Content Placeholder 3">
                <a:extLst>
                  <a:ext uri="{FF2B5EF4-FFF2-40B4-BE49-F238E27FC236}">
                    <a16:creationId xmlns:a16="http://schemas.microsoft.com/office/drawing/2014/main" id="{B7587BF6-A3C3-923A-CFAC-92467ED1C20A}"/>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Exploding</a:t>
                </a:r>
                <a:r>
                  <a:rPr lang="en-GB" b="1" dirty="0"/>
                  <a:t> </a:t>
                </a:r>
                <a:r>
                  <a:rPr lang="en-GB" b="1" dirty="0">
                    <a:solidFill>
                      <a:srgbClr val="00B050"/>
                    </a:solidFill>
                  </a:rPr>
                  <a:t>Gradients</a:t>
                </a:r>
                <a:r>
                  <a:rPr lang="en-GB" b="1" dirty="0"/>
                  <a:t>):</a:t>
                </a:r>
              </a:p>
              <a:p>
                <a:pPr marL="0" indent="0">
                  <a:buNone/>
                </a:pPr>
                <a:r>
                  <a:rPr lang="en-GB" dirty="0"/>
                  <a:t>These </a:t>
                </a:r>
                <a:r>
                  <a:rPr lang="en-GB" b="1" dirty="0" err="1"/>
                  <a:t>NaN</a:t>
                </a:r>
                <a:r>
                  <a:rPr lang="en-GB" dirty="0"/>
                  <a:t> values are a typical symptom for a phenomenon called </a:t>
                </a:r>
                <a:r>
                  <a:rPr lang="en-GB" b="1" dirty="0">
                    <a:solidFill>
                      <a:srgbClr val="00B050"/>
                    </a:solidFill>
                  </a:rPr>
                  <a:t>exploding</a:t>
                </a:r>
                <a:r>
                  <a:rPr lang="en-GB" dirty="0"/>
                  <a:t> </a:t>
                </a:r>
                <a:r>
                  <a:rPr lang="en-GB" b="1" dirty="0">
                    <a:solidFill>
                      <a:srgbClr val="00B050"/>
                    </a:solidFill>
                  </a:rPr>
                  <a:t>gradients</a:t>
                </a:r>
                <a:r>
                  <a:rPr lang="en-GB" dirty="0"/>
                  <a:t>.</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greater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The values will explode to infinity and eventually become </a:t>
                </a:r>
                <a:r>
                  <a:rPr lang="en-GB" dirty="0" err="1"/>
                  <a:t>NaNs</a:t>
                </a:r>
                <a:r>
                  <a:rPr lang="en-GB" dirty="0"/>
                  <a:t>.</a:t>
                </a:r>
                <a:endParaRPr lang="en-SG" dirty="0"/>
              </a:p>
            </p:txBody>
          </p:sp>
        </mc:Choice>
        <mc:Fallback>
          <p:sp>
            <p:nvSpPr>
              <p:cNvPr id="4" name="Content Placeholder 3">
                <a:extLst>
                  <a:ext uri="{FF2B5EF4-FFF2-40B4-BE49-F238E27FC236}">
                    <a16:creationId xmlns:a16="http://schemas.microsoft.com/office/drawing/2014/main" id="{B7587BF6-A3C3-923A-CFAC-92467ED1C20A}"/>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mc:Choice xmlns:a14="http://schemas.microsoft.com/office/drawing/2010/main" Requires="a14">
          <p:sp>
            <p:nvSpPr>
              <p:cNvPr id="5" name="Content Placeholder 4">
                <a:extLst>
                  <a:ext uri="{FF2B5EF4-FFF2-40B4-BE49-F238E27FC236}">
                    <a16:creationId xmlns:a16="http://schemas.microsoft.com/office/drawing/2014/main" id="{1EB9408D-F386-3AF2-19A5-5BF432A0ABD5}"/>
                  </a:ext>
                </a:extLst>
              </p:cNvPr>
              <p:cNvSpPr>
                <a:spLocks noGrp="1"/>
              </p:cNvSpPr>
              <p:nvPr>
                <p:ph sz="half" idx="2"/>
              </p:nvPr>
            </p:nvSpPr>
            <p:spPr>
              <a:xfrm>
                <a:off x="6172200" y="1825624"/>
                <a:ext cx="5181600" cy="5032375"/>
              </a:xfrm>
            </p:spPr>
            <p:txBody>
              <a:bodyPr>
                <a:normAutofit/>
              </a:bodyPr>
              <a:lstStyle/>
              <a:p>
                <a:pPr marL="0" indent="0">
                  <a:buNone/>
                </a:pPr>
                <a:r>
                  <a:rPr lang="en-GB" dirty="0"/>
                  <a:t>This typically happens with</a:t>
                </a:r>
              </a:p>
              <a:p>
                <a:r>
                  <a:rPr lang="en-GB" dirty="0"/>
                  <a:t> </a:t>
                </a:r>
                <a:r>
                  <a:rPr lang="en-GB" b="1" dirty="0"/>
                  <a:t>unlucky</a:t>
                </a:r>
                <a:r>
                  <a:rPr lang="en-GB" dirty="0"/>
                  <a:t> </a:t>
                </a:r>
                <a:r>
                  <a:rPr lang="en-GB" b="1" dirty="0"/>
                  <a:t>initializations</a:t>
                </a:r>
                <a:r>
                  <a:rPr lang="en-GB" dirty="0"/>
                  <a:t>,</a:t>
                </a:r>
              </a:p>
              <a:p>
                <a:r>
                  <a:rPr lang="en-GB" b="1" dirty="0"/>
                  <a:t>when the learning rate </a:t>
                </a:r>
                <a14:m>
                  <m:oMath xmlns:m="http://schemas.openxmlformats.org/officeDocument/2006/math">
                    <m:r>
                      <a:rPr lang="en-GB" b="1" i="1" smtClean="0">
                        <a:latin typeface="Cambria Math" panose="02040503050406030204" pitchFamily="18" charset="0"/>
                      </a:rPr>
                      <m:t>𝜶</m:t>
                    </m:r>
                  </m:oMath>
                </a14:m>
                <a:r>
                  <a:rPr lang="en-GB" b="1" dirty="0"/>
                  <a:t> is too large for the given parameters</a:t>
                </a:r>
                <a:r>
                  <a:rPr lang="en-GB" dirty="0"/>
                  <a:t>,</a:t>
                </a:r>
              </a:p>
              <a:p>
                <a:r>
                  <a:rPr lang="en-GB" dirty="0"/>
                  <a:t>and sometimes when </a:t>
                </a:r>
                <a:r>
                  <a:rPr lang="en-GB" b="1" dirty="0"/>
                  <a:t>gradients are approximated with formulas that are a bit </a:t>
                </a:r>
                <a:r>
                  <a:rPr lang="en-GB" b="1" dirty="0" err="1"/>
                  <a:t>buggish</a:t>
                </a:r>
                <a:r>
                  <a:rPr lang="en-GB" dirty="0"/>
                  <a:t>…</a:t>
                </a:r>
              </a:p>
              <a:p>
                <a:pPr marL="0" indent="0">
                  <a:buNone/>
                </a:pPr>
                <a:r>
                  <a:rPr lang="en-GB" dirty="0"/>
                  <a:t>In order to avoid this problem, many techniques have been developed (something for later).</a:t>
                </a:r>
                <a:endParaRPr lang="en-SG" dirty="0"/>
              </a:p>
            </p:txBody>
          </p:sp>
        </mc:Choice>
        <mc:Fallback>
          <p:sp>
            <p:nvSpPr>
              <p:cNvPr id="5" name="Content Placeholder 4">
                <a:extLst>
                  <a:ext uri="{FF2B5EF4-FFF2-40B4-BE49-F238E27FC236}">
                    <a16:creationId xmlns:a16="http://schemas.microsoft.com/office/drawing/2014/main" id="{1EB9408D-F386-3AF2-19A5-5BF432A0ABD5}"/>
                  </a:ext>
                </a:extLst>
              </p:cNvPr>
              <p:cNvSpPr>
                <a:spLocks noGrp="1" noRot="1" noChangeAspect="1" noMove="1" noResize="1" noEditPoints="1" noAdjustHandles="1" noChangeArrowheads="1" noChangeShapeType="1" noTextEdit="1"/>
              </p:cNvSpPr>
              <p:nvPr>
                <p:ph sz="half" idx="2"/>
              </p:nvPr>
            </p:nvSpPr>
            <p:spPr>
              <a:xfrm>
                <a:off x="6172200" y="1825624"/>
                <a:ext cx="5181600" cy="5032375"/>
              </a:xfrm>
              <a:blipFill>
                <a:blip r:embed="rId3"/>
                <a:stretch>
                  <a:fillRect l="-2471" t="-1937" r="-3882"/>
                </a:stretch>
              </a:blipFill>
            </p:spPr>
            <p:txBody>
              <a:bodyPr/>
              <a:lstStyle/>
              <a:p>
                <a:r>
                  <a:rPr lang="en-GB">
                    <a:noFill/>
                  </a:rPr>
                  <a:t> </a:t>
                </a:r>
              </a:p>
            </p:txBody>
          </p:sp>
        </mc:Fallback>
      </mc:AlternateContent>
    </p:spTree>
    <p:extLst>
      <p:ext uri="{BB962C8B-B14F-4D97-AF65-F5344CB8AC3E}">
        <p14:creationId xmlns:p14="http://schemas.microsoft.com/office/powerpoint/2010/main" val="21435339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Unlucky initialization</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Unlucky</a:t>
            </a:r>
            <a:r>
              <a:rPr lang="en-GB" b="1" dirty="0"/>
              <a:t> </a:t>
            </a:r>
            <a:r>
              <a:rPr lang="en-GB" b="1" dirty="0">
                <a:solidFill>
                  <a:srgbClr val="00B050"/>
                </a:solidFill>
              </a:rPr>
              <a:t>Initialization</a:t>
            </a:r>
            <a:r>
              <a:rPr lang="en-GB" b="1" dirty="0"/>
              <a:t>):</a:t>
            </a:r>
          </a:p>
          <a:p>
            <a:pPr marL="0" indent="0">
              <a:buNone/>
            </a:pPr>
            <a:r>
              <a:rPr lang="en-GB" b="1" dirty="0">
                <a:solidFill>
                  <a:srgbClr val="00B050"/>
                </a:solidFill>
              </a:rPr>
              <a:t>Unlucky</a:t>
            </a:r>
            <a:r>
              <a:rPr lang="en-GB" dirty="0"/>
              <a:t> </a:t>
            </a:r>
            <a:r>
              <a:rPr lang="en-GB" b="1" dirty="0">
                <a:solidFill>
                  <a:srgbClr val="00B050"/>
                </a:solidFill>
              </a:rPr>
              <a:t>Initialization</a:t>
            </a:r>
            <a:r>
              <a:rPr lang="en-GB" dirty="0"/>
              <a:t> is a typical example used to describe that a system's behaviour is impossible to predict due to the </a:t>
            </a:r>
            <a:r>
              <a:rPr lang="en-GB" b="1" dirty="0"/>
              <a:t>random impact of its initial conditions</a:t>
            </a:r>
            <a:r>
              <a:rPr lang="en-GB" dirty="0"/>
              <a:t>. </a:t>
            </a:r>
          </a:p>
          <a:p>
            <a:pPr marL="0" indent="0">
              <a:buNone/>
            </a:pPr>
            <a:r>
              <a:rPr lang="en-GB" dirty="0"/>
              <a:t>In some cases, the result of a training will be </a:t>
            </a:r>
            <a:r>
              <a:rPr lang="en-GB" b="1" dirty="0"/>
              <a:t>drastically</a:t>
            </a:r>
            <a:r>
              <a:rPr lang="en-GB" dirty="0"/>
              <a:t> </a:t>
            </a:r>
            <a:r>
              <a:rPr lang="en-GB" b="1" dirty="0"/>
              <a:t>different</a:t>
            </a:r>
            <a:r>
              <a:rPr lang="en-GB" dirty="0"/>
              <a:t> depending on the initial values used, which can lead to </a:t>
            </a:r>
            <a:r>
              <a:rPr lang="en-GB" b="1" dirty="0"/>
              <a:t>vastly different outcomes for your model</a:t>
            </a:r>
            <a:r>
              <a:rPr lang="en-GB" dirty="0"/>
              <a:t>.</a:t>
            </a:r>
            <a:endParaRPr lang="en-SG" dirty="0"/>
          </a:p>
        </p:txBody>
      </p:sp>
      <p:sp>
        <p:nvSpPr>
          <p:cNvPr id="4" name="Content Placeholder 3">
            <a:extLst>
              <a:ext uri="{FF2B5EF4-FFF2-40B4-BE49-F238E27FC236}">
                <a16:creationId xmlns:a16="http://schemas.microsoft.com/office/drawing/2014/main" id="{7A4AB427-F8D7-DB85-4E07-2BF6BB0FE9E9}"/>
              </a:ext>
            </a:extLst>
          </p:cNvPr>
          <p:cNvSpPr>
            <a:spLocks noGrp="1"/>
          </p:cNvSpPr>
          <p:nvPr>
            <p:ph sz="half" idx="2"/>
          </p:nvPr>
        </p:nvSpPr>
        <p:spPr>
          <a:xfrm>
            <a:off x="6172200" y="1825625"/>
            <a:ext cx="5181600" cy="5032374"/>
          </a:xfrm>
        </p:spPr>
        <p:txBody>
          <a:bodyPr>
            <a:normAutofit/>
          </a:bodyPr>
          <a:lstStyle/>
          <a:p>
            <a:pPr marL="0" indent="0">
              <a:buNone/>
            </a:pPr>
            <a:r>
              <a:rPr lang="en-GB" dirty="0"/>
              <a:t>In fact, in our previous “weird” initializer, we can resolve the exploding gradient/</a:t>
            </a:r>
            <a:r>
              <a:rPr lang="en-GB" dirty="0" err="1"/>
              <a:t>NaN</a:t>
            </a:r>
            <a:r>
              <a:rPr lang="en-GB" dirty="0"/>
              <a:t> problem… By just using a different seed for the initialization…!</a:t>
            </a:r>
          </a:p>
          <a:p>
            <a:pPr marL="0" indent="0">
              <a:buNone/>
            </a:pPr>
            <a:br>
              <a:rPr lang="en-GB" dirty="0"/>
            </a:br>
            <a:r>
              <a:rPr lang="en-GB" dirty="0"/>
              <a:t>Yup, we just had an </a:t>
            </a:r>
            <a:r>
              <a:rPr lang="en-GB" b="1" dirty="0">
                <a:solidFill>
                  <a:srgbClr val="00B050"/>
                </a:solidFill>
              </a:rPr>
              <a:t>unlucky</a:t>
            </a:r>
            <a:r>
              <a:rPr lang="en-GB" b="1" dirty="0"/>
              <a:t> </a:t>
            </a:r>
            <a:r>
              <a:rPr lang="en-GB" b="1" dirty="0">
                <a:solidFill>
                  <a:srgbClr val="00B050"/>
                </a:solidFill>
              </a:rPr>
              <a:t>initialization</a:t>
            </a:r>
            <a:r>
              <a:rPr lang="en-GB" dirty="0"/>
              <a:t>, as simple as that!</a:t>
            </a:r>
          </a:p>
          <a:p>
            <a:pPr marL="0" indent="0">
              <a:buNone/>
            </a:pPr>
            <a:r>
              <a:rPr lang="en-GB" i="1" dirty="0"/>
              <a:t>(BTW, that could be an empirical proof that the NFL theorem is indeed true!)</a:t>
            </a:r>
            <a:endParaRPr lang="en-SG" i="1" dirty="0"/>
          </a:p>
        </p:txBody>
      </p:sp>
    </p:spTree>
    <p:extLst>
      <p:ext uri="{BB962C8B-B14F-4D97-AF65-F5344CB8AC3E}">
        <p14:creationId xmlns:p14="http://schemas.microsoft.com/office/powerpoint/2010/main" val="41944191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613804" cy="523220"/>
          </a:xfrm>
          <a:prstGeom prst="rect">
            <a:avLst/>
          </a:prstGeom>
          <a:noFill/>
        </p:spPr>
        <p:txBody>
          <a:bodyPr wrap="square" rtlCol="0">
            <a:spAutoFit/>
          </a:bodyPr>
          <a:lstStyle/>
          <a:p>
            <a:r>
              <a:rPr lang="en-GB" sz="2800" dirty="0">
                <a:solidFill>
                  <a:schemeClr val="accent2"/>
                </a:solidFill>
              </a:rPr>
              <a:t>Seed 37 is an unlucky initialization…</a:t>
            </a:r>
            <a:endParaRPr lang="en-SG" sz="2800" dirty="0">
              <a:solidFill>
                <a:schemeClr val="accent2"/>
              </a:solidFill>
            </a:endParaRPr>
          </a:p>
        </p:txBody>
      </p:sp>
      <p:sp>
        <p:nvSpPr>
          <p:cNvPr id="2" name="Rectangle 1">
            <a:extLst>
              <a:ext uri="{FF2B5EF4-FFF2-40B4-BE49-F238E27FC236}">
                <a16:creationId xmlns:a16="http://schemas.microsoft.com/office/drawing/2014/main" id="{F72E0A0E-F080-6054-9E68-EFF2635D9AB9}"/>
              </a:ext>
            </a:extLst>
          </p:cNvPr>
          <p:cNvSpPr/>
          <p:nvPr/>
        </p:nvSpPr>
        <p:spPr>
          <a:xfrm>
            <a:off x="1136355" y="1427728"/>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5928896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C4CAD86-DB4B-89D9-5D1E-578BAA307FAF}"/>
              </a:ext>
            </a:extLst>
          </p:cNvPr>
          <p:cNvPicPr>
            <a:picLocks noChangeAspect="1"/>
          </p:cNvPicPr>
          <p:nvPr/>
        </p:nvPicPr>
        <p:blipFill>
          <a:blip r:embed="rId2"/>
          <a:stretch>
            <a:fillRect/>
          </a:stretch>
        </p:blipFill>
        <p:spPr>
          <a:xfrm>
            <a:off x="1270914" y="337706"/>
            <a:ext cx="9650172" cy="6182588"/>
          </a:xfrm>
          <a:prstGeom prst="rect">
            <a:avLst/>
          </a:prstGeom>
        </p:spPr>
      </p:pic>
      <p:sp>
        <p:nvSpPr>
          <p:cNvPr id="6" name="TextBox 5">
            <a:extLst>
              <a:ext uri="{FF2B5EF4-FFF2-40B4-BE49-F238E27FC236}">
                <a16:creationId xmlns:a16="http://schemas.microsoft.com/office/drawing/2014/main" id="{3496B047-FE4B-02B4-2F6C-F3B2C6307654}"/>
              </a:ext>
            </a:extLst>
          </p:cNvPr>
          <p:cNvSpPr txBox="1"/>
          <p:nvPr/>
        </p:nvSpPr>
        <p:spPr>
          <a:xfrm>
            <a:off x="7416799" y="3655113"/>
            <a:ext cx="3529431" cy="954107"/>
          </a:xfrm>
          <a:prstGeom prst="rect">
            <a:avLst/>
          </a:prstGeom>
          <a:noFill/>
        </p:spPr>
        <p:txBody>
          <a:bodyPr wrap="square" rtlCol="0">
            <a:spAutoFit/>
          </a:bodyPr>
          <a:lstStyle/>
          <a:p>
            <a:r>
              <a:rPr lang="en-GB" sz="2800" dirty="0">
                <a:solidFill>
                  <a:schemeClr val="accent2"/>
                </a:solidFill>
              </a:rPr>
              <a:t>Different seed…</a:t>
            </a:r>
          </a:p>
          <a:p>
            <a:r>
              <a:rPr lang="en-GB" sz="2800" dirty="0">
                <a:solidFill>
                  <a:schemeClr val="accent2"/>
                </a:solidFill>
              </a:rPr>
              <a:t>Now that works?!</a:t>
            </a:r>
            <a:endParaRPr lang="en-SG" sz="2800" dirty="0">
              <a:solidFill>
                <a:schemeClr val="accent2"/>
              </a:solidFill>
            </a:endParaRPr>
          </a:p>
        </p:txBody>
      </p:sp>
      <p:sp>
        <p:nvSpPr>
          <p:cNvPr id="7" name="Rectangle 6">
            <a:extLst>
              <a:ext uri="{FF2B5EF4-FFF2-40B4-BE49-F238E27FC236}">
                <a16:creationId xmlns:a16="http://schemas.microsoft.com/office/drawing/2014/main" id="{0CBB97A8-C359-6DD7-31D3-72C2EF806F40}"/>
              </a:ext>
            </a:extLst>
          </p:cNvPr>
          <p:cNvSpPr/>
          <p:nvPr/>
        </p:nvSpPr>
        <p:spPr>
          <a:xfrm>
            <a:off x="1245770" y="1341759"/>
            <a:ext cx="19897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9710536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trade-off</a:t>
            </a:r>
            <a:r>
              <a:rPr lang="en-GB" b="1" dirty="0"/>
              <a:t>):</a:t>
            </a:r>
          </a:p>
          <a:p>
            <a:pPr marL="0" indent="0">
              <a:buNone/>
            </a:pPr>
            <a:r>
              <a:rPr lang="en-GB" dirty="0"/>
              <a:t>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which controls the step size taken by the algorithm in order to minimize the loss function during training.</a:t>
            </a:r>
          </a:p>
          <a:p>
            <a:r>
              <a:rPr lang="en-GB" dirty="0"/>
              <a:t>If the </a:t>
            </a:r>
            <a:r>
              <a:rPr lang="en-GB" b="1" dirty="0"/>
              <a:t>learning rate is too small</a:t>
            </a:r>
            <a:r>
              <a:rPr lang="en-GB" dirty="0"/>
              <a:t>, the algorithm will </a:t>
            </a:r>
            <a:r>
              <a:rPr lang="en-GB" b="1" dirty="0"/>
              <a:t>take</a:t>
            </a:r>
            <a:r>
              <a:rPr lang="en-GB" dirty="0"/>
              <a:t> </a:t>
            </a:r>
            <a:r>
              <a:rPr lang="en-GB" b="1" dirty="0"/>
              <a:t>longer</a:t>
            </a:r>
            <a:r>
              <a:rPr lang="en-GB" dirty="0"/>
              <a:t> </a:t>
            </a:r>
            <a:r>
              <a:rPr lang="en-GB" b="1" dirty="0"/>
              <a:t>to</a:t>
            </a:r>
            <a:r>
              <a:rPr lang="en-GB" dirty="0"/>
              <a:t> </a:t>
            </a:r>
            <a:r>
              <a:rPr lang="en-GB" b="1" dirty="0"/>
              <a:t>converge</a:t>
            </a:r>
            <a:r>
              <a:rPr lang="en-GB" dirty="0"/>
              <a:t>, but it can also prevent overshooting the global minimum. It might, however, lead to being stuck in non-optimum local minima.</a:t>
            </a:r>
          </a:p>
          <a:p>
            <a:r>
              <a:rPr lang="en-GB" dirty="0"/>
              <a:t>If the </a:t>
            </a:r>
            <a:r>
              <a:rPr lang="en-GB" b="1" dirty="0"/>
              <a:t>learning rate is too high</a:t>
            </a:r>
            <a:r>
              <a:rPr lang="en-GB" dirty="0"/>
              <a:t>, the algorithm </a:t>
            </a:r>
            <a:r>
              <a:rPr lang="en-GB" b="1" dirty="0"/>
              <a:t>may converge faster</a:t>
            </a:r>
            <a:r>
              <a:rPr lang="en-GB" dirty="0"/>
              <a:t>, but </a:t>
            </a:r>
            <a:r>
              <a:rPr lang="en-GB" b="1" dirty="0"/>
              <a:t>it may lead to exploding gradients</a:t>
            </a:r>
            <a:r>
              <a:rPr lang="en-GB" dirty="0"/>
              <a:t>. </a:t>
            </a:r>
          </a:p>
        </p:txBody>
      </p:sp>
    </p:spTree>
    <p:extLst>
      <p:ext uri="{BB962C8B-B14F-4D97-AF65-F5344CB8AC3E}">
        <p14:creationId xmlns:p14="http://schemas.microsoft.com/office/powerpoint/2010/main" val="1116604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4384B-85D2-3792-0E49-F97AF47DA424}"/>
              </a:ext>
            </a:extLst>
          </p:cNvPr>
          <p:cNvSpPr>
            <a:spLocks noGrp="1"/>
          </p:cNvSpPr>
          <p:nvPr>
            <p:ph type="title"/>
          </p:nvPr>
        </p:nvSpPr>
        <p:spPr/>
        <p:txBody>
          <a:bodyPr/>
          <a:lstStyle/>
          <a:p>
            <a:r>
              <a:rPr lang="en-GB" dirty="0"/>
              <a:t>Our shallow NN with two processing layers</a:t>
            </a:r>
            <a:endParaRPr lang="en-SG" dirty="0"/>
          </a:p>
        </p:txBody>
      </p:sp>
      <p:pic>
        <p:nvPicPr>
          <p:cNvPr id="5" name="Picture 4" descr="A diagram of a complex formula&#10;&#10;Description automatically generated with medium confidence">
            <a:extLst>
              <a:ext uri="{FF2B5EF4-FFF2-40B4-BE49-F238E27FC236}">
                <a16:creationId xmlns:a16="http://schemas.microsoft.com/office/drawing/2014/main" id="{AEC6E8B0-4FAA-F29F-0773-0344203532DE}"/>
              </a:ext>
            </a:extLst>
          </p:cNvPr>
          <p:cNvPicPr>
            <a:picLocks noChangeAspect="1"/>
          </p:cNvPicPr>
          <p:nvPr/>
        </p:nvPicPr>
        <p:blipFill rotWithShape="1">
          <a:blip r:embed="rId2">
            <a:extLst>
              <a:ext uri="{28A0092B-C50C-407E-A947-70E740481C1C}">
                <a14:useLocalDpi xmlns:a14="http://schemas.microsoft.com/office/drawing/2010/main" val="0"/>
              </a:ext>
            </a:extLst>
          </a:blip>
          <a:srcRect t="5120" b="5311"/>
          <a:stretch/>
        </p:blipFill>
        <p:spPr>
          <a:xfrm>
            <a:off x="1254967" y="1534380"/>
            <a:ext cx="9682065" cy="4878063"/>
          </a:xfrm>
          <a:prstGeom prst="rect">
            <a:avLst/>
          </a:prstGeom>
        </p:spPr>
      </p:pic>
    </p:spTree>
    <p:extLst>
      <p:ext uri="{BB962C8B-B14F-4D97-AF65-F5344CB8AC3E}">
        <p14:creationId xmlns:p14="http://schemas.microsoft.com/office/powerpoint/2010/main" val="3208516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The learning rate </a:t>
            </a:r>
            <a:r>
              <a:rPr lang="en-GB" dirty="0" err="1"/>
              <a:t>tradeoff</a:t>
            </a:r>
            <a:endParaRPr lang="en-SG" dirty="0"/>
          </a:p>
        </p:txBody>
      </p:sp>
      <p:sp>
        <p:nvSpPr>
          <p:cNvPr id="5" name="Content Placeholder 4">
            <a:extLst>
              <a:ext uri="{FF2B5EF4-FFF2-40B4-BE49-F238E27FC236}">
                <a16:creationId xmlns:a16="http://schemas.microsoft.com/office/drawing/2014/main" id="{9F4ADEEE-8076-6BB7-C9A4-0291B185360A}"/>
              </a:ext>
            </a:extLst>
          </p:cNvPr>
          <p:cNvSpPr>
            <a:spLocks noGrp="1"/>
          </p:cNvSpPr>
          <p:nvPr>
            <p:ph idx="1"/>
          </p:nvPr>
        </p:nvSpPr>
        <p:spPr/>
        <p:txBody>
          <a:bodyPr>
            <a:normAutofit/>
          </a:bodyPr>
          <a:lstStyle/>
          <a:p>
            <a:pPr marL="0" indent="0">
              <a:buNone/>
            </a:pPr>
            <a:r>
              <a:rPr lang="en-GB" b="1" dirty="0"/>
              <a:t>Definition (</a:t>
            </a:r>
            <a:r>
              <a:rPr lang="en-GB" b="1" dirty="0">
                <a:solidFill>
                  <a:srgbClr val="00B050"/>
                </a:solidFill>
              </a:rPr>
              <a:t>Learning rate trade-off</a:t>
            </a:r>
            <a:r>
              <a:rPr lang="en-GB" b="1" dirty="0"/>
              <a:t>):</a:t>
            </a:r>
          </a:p>
          <a:p>
            <a:pPr marL="0" indent="0">
              <a:buNone/>
            </a:pPr>
            <a:r>
              <a:rPr lang="en-GB" dirty="0"/>
              <a:t>There is therefore a </a:t>
            </a:r>
            <a:r>
              <a:rPr lang="en-GB" b="1" dirty="0">
                <a:solidFill>
                  <a:srgbClr val="00B050"/>
                </a:solidFill>
              </a:rPr>
              <a:t>trade-off</a:t>
            </a:r>
            <a:r>
              <a:rPr lang="en-GB" dirty="0"/>
              <a:t> on the deep learning rate, and as in all things with trade-offs, it is about finding the </a:t>
            </a:r>
            <a:r>
              <a:rPr lang="en-GB" b="1" dirty="0"/>
              <a:t>optimal middle ground</a:t>
            </a:r>
            <a:r>
              <a:rPr lang="en-GB" dirty="0"/>
              <a:t>.</a:t>
            </a:r>
          </a:p>
          <a:p>
            <a:endParaRPr lang="en-SG" dirty="0"/>
          </a:p>
        </p:txBody>
      </p:sp>
      <p:graphicFrame>
        <p:nvGraphicFramePr>
          <p:cNvPr id="8" name="Diagram 7">
            <a:extLst>
              <a:ext uri="{FF2B5EF4-FFF2-40B4-BE49-F238E27FC236}">
                <a16:creationId xmlns:a16="http://schemas.microsoft.com/office/drawing/2014/main" id="{E84BC276-639D-F75D-4745-DBA3526EDAAD}"/>
              </a:ext>
            </a:extLst>
          </p:cNvPr>
          <p:cNvGraphicFramePr/>
          <p:nvPr>
            <p:extLst>
              <p:ext uri="{D42A27DB-BD31-4B8C-83A1-F6EECF244321}">
                <p14:modId xmlns:p14="http://schemas.microsoft.com/office/powerpoint/2010/main" val="3050706518"/>
              </p:ext>
            </p:extLst>
          </p:nvPr>
        </p:nvGraphicFramePr>
        <p:xfrm>
          <a:off x="1828800" y="3429000"/>
          <a:ext cx="8799870" cy="3286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099955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Triggering an exploding gradient on purpose</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And, as a proof of that…</a:t>
                </a:r>
              </a:p>
              <a:p>
                <a:pPr marL="0" indent="0">
                  <a:buNone/>
                </a:pPr>
                <a:r>
                  <a:rPr lang="en-GB" dirty="0"/>
                  <a:t>We can, in fact, </a:t>
                </a:r>
                <a:r>
                  <a:rPr lang="en-GB" b="1" dirty="0"/>
                  <a:t>trigger an exploding gradient problem, on purpose, by using a very high learning rate value!</a:t>
                </a:r>
              </a:p>
              <a:p>
                <a:pPr marL="0" indent="0">
                  <a:buNone/>
                </a:pPr>
                <a:endParaRPr lang="en-GB" dirty="0"/>
              </a:p>
              <a:p>
                <a:pPr marL="0" indent="0">
                  <a:buNone/>
                </a:pPr>
                <a:r>
                  <a:rPr lang="en-GB" dirty="0"/>
                  <a:t>Let us try a much higher value for the learning rate (e.g. using </a:t>
                </a:r>
                <a14:m>
                  <m:oMath xmlns:m="http://schemas.openxmlformats.org/officeDocument/2006/math">
                    <m:r>
                      <a:rPr lang="en-GB" b="0" i="1" smtClean="0">
                        <a:latin typeface="Cambria Math" panose="02040503050406030204" pitchFamily="18" charset="0"/>
                      </a:rPr>
                      <m:t>1</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𝑒</m:t>
                        </m:r>
                      </m:e>
                      <m:sup>
                        <m:r>
                          <a:rPr lang="en-GB" b="0" i="1" smtClean="0">
                            <a:latin typeface="Cambria Math" panose="02040503050406030204" pitchFamily="18" charset="0"/>
                          </a:rPr>
                          <m:t>−2</m:t>
                        </m:r>
                      </m:sup>
                    </m:sSup>
                    <m:r>
                      <a:rPr lang="en-GB" b="0" i="1" smtClean="0">
                        <a:latin typeface="Cambria Math" panose="02040503050406030204" pitchFamily="18" charset="0"/>
                      </a:rPr>
                      <m:t> </m:t>
                    </m:r>
                  </m:oMath>
                </a14:m>
                <a:r>
                  <a:rPr lang="en-SG" dirty="0"/>
                  <a:t>instead of </a:t>
                </a:r>
                <a14:m>
                  <m:oMath xmlns:m="http://schemas.openxmlformats.org/officeDocument/2006/math">
                    <m:r>
                      <a:rPr lang="en-GB" i="1">
                        <a:latin typeface="Cambria Math" panose="02040503050406030204" pitchFamily="18" charset="0"/>
                      </a:rPr>
                      <m:t>1</m:t>
                    </m:r>
                    <m:sSup>
                      <m:sSupPr>
                        <m:ctrlPr>
                          <a:rPr lang="en-GB" i="1">
                            <a:latin typeface="Cambria Math" panose="02040503050406030204" pitchFamily="18" charset="0"/>
                          </a:rPr>
                        </m:ctrlPr>
                      </m:sSupPr>
                      <m:e>
                        <m:r>
                          <a:rPr lang="en-GB" i="1">
                            <a:latin typeface="Cambria Math" panose="02040503050406030204" pitchFamily="18" charset="0"/>
                          </a:rPr>
                          <m:t>𝑒</m:t>
                        </m:r>
                      </m:e>
                      <m:sup>
                        <m:r>
                          <a:rPr lang="en-GB" i="1">
                            <a:latin typeface="Cambria Math" panose="02040503050406030204" pitchFamily="18" charset="0"/>
                          </a:rPr>
                          <m:t>−</m:t>
                        </m:r>
                        <m:r>
                          <a:rPr lang="en-GB" b="0" i="1" smtClean="0">
                            <a:latin typeface="Cambria Math" panose="02040503050406030204" pitchFamily="18" charset="0"/>
                          </a:rPr>
                          <m:t>6</m:t>
                        </m:r>
                      </m:sup>
                    </m:sSup>
                  </m:oMath>
                </a14:m>
                <a:r>
                  <a:rPr lang="en-SG" dirty="0"/>
                  <a:t>).</a:t>
                </a:r>
              </a:p>
            </p:txBody>
          </p:sp>
        </mc:Choice>
        <mc:Fallback xmlns="">
          <p:sp>
            <p:nvSpPr>
              <p:cNvPr id="3" name="Content Placeholder 2">
                <a:extLst>
                  <a:ext uri="{FF2B5EF4-FFF2-40B4-BE49-F238E27FC236}">
                    <a16:creationId xmlns:a16="http://schemas.microsoft.com/office/drawing/2014/main" id="{A94B8BB6-D04B-5A34-E313-329C5FD8A725}"/>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588"/>
                </a:stretch>
              </a:blipFill>
            </p:spPr>
            <p:txBody>
              <a:bodyPr/>
              <a:lstStyle/>
              <a:p>
                <a:r>
                  <a:rPr lang="en-GB">
                    <a:noFill/>
                  </a:rPr>
                  <a:t> </a:t>
                </a:r>
              </a:p>
            </p:txBody>
          </p:sp>
        </mc:Fallback>
      </mc:AlternateContent>
      <p:pic>
        <p:nvPicPr>
          <p:cNvPr id="8" name="Picture 7" descr="Diagram&#10;&#10;Description automatically generated">
            <a:extLst>
              <a:ext uri="{FF2B5EF4-FFF2-40B4-BE49-F238E27FC236}">
                <a16:creationId xmlns:a16="http://schemas.microsoft.com/office/drawing/2014/main" id="{E082570C-A706-34E0-1D29-8DC25B3720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5218" y="1690688"/>
            <a:ext cx="4845982" cy="4665306"/>
          </a:xfrm>
          <a:prstGeom prst="rect">
            <a:avLst/>
          </a:prstGeom>
        </p:spPr>
      </p:pic>
    </p:spTree>
    <p:extLst>
      <p:ext uri="{BB962C8B-B14F-4D97-AF65-F5344CB8AC3E}">
        <p14:creationId xmlns:p14="http://schemas.microsoft.com/office/powerpoint/2010/main" val="24648448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7E89AA-5484-676D-3509-34E562579B9F}"/>
              </a:ext>
            </a:extLst>
          </p:cNvPr>
          <p:cNvPicPr>
            <a:picLocks noChangeAspect="1"/>
          </p:cNvPicPr>
          <p:nvPr/>
        </p:nvPicPr>
        <p:blipFill>
          <a:blip r:embed="rId2"/>
          <a:stretch>
            <a:fillRect/>
          </a:stretch>
        </p:blipFill>
        <p:spPr>
          <a:xfrm>
            <a:off x="1494783" y="247206"/>
            <a:ext cx="9202434" cy="6363588"/>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6822831" y="3537882"/>
            <a:ext cx="4476171" cy="1384995"/>
          </a:xfrm>
          <a:prstGeom prst="rect">
            <a:avLst/>
          </a:prstGeom>
          <a:noFill/>
        </p:spPr>
        <p:txBody>
          <a:bodyPr wrap="square" rtlCol="0">
            <a:spAutoFit/>
          </a:bodyPr>
          <a:lstStyle/>
          <a:p>
            <a:r>
              <a:rPr lang="en-GB" sz="2800" dirty="0">
                <a:solidFill>
                  <a:schemeClr val="accent2"/>
                </a:solidFill>
              </a:rPr>
              <a:t>Normal initialization and low learning rate (1e-6)</a:t>
            </a:r>
          </a:p>
          <a:p>
            <a:r>
              <a:rPr lang="en-GB" sz="2800" dirty="0">
                <a:solidFill>
                  <a:schemeClr val="accent2"/>
                </a:solidFill>
              </a:rPr>
              <a:t>This is fine…</a:t>
            </a:r>
            <a:endParaRPr lang="en-SG" sz="2800" dirty="0">
              <a:solidFill>
                <a:schemeClr val="accent2"/>
              </a:solidFill>
            </a:endParaRPr>
          </a:p>
        </p:txBody>
      </p:sp>
      <p:sp>
        <p:nvSpPr>
          <p:cNvPr id="5" name="Rectangle 4">
            <a:extLst>
              <a:ext uri="{FF2B5EF4-FFF2-40B4-BE49-F238E27FC236}">
                <a16:creationId xmlns:a16="http://schemas.microsoft.com/office/drawing/2014/main" id="{AA933878-6696-05E5-6E37-71288C3EEE93}"/>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4819625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42C8617-9E53-015A-8692-88273CD90EE2}"/>
              </a:ext>
            </a:extLst>
          </p:cNvPr>
          <p:cNvPicPr>
            <a:picLocks noChangeAspect="1"/>
          </p:cNvPicPr>
          <p:nvPr/>
        </p:nvPicPr>
        <p:blipFill>
          <a:blip r:embed="rId2"/>
          <a:stretch>
            <a:fillRect/>
          </a:stretch>
        </p:blipFill>
        <p:spPr>
          <a:xfrm>
            <a:off x="1561467" y="213864"/>
            <a:ext cx="9069066" cy="6430272"/>
          </a:xfrm>
          <a:prstGeom prst="rect">
            <a:avLst/>
          </a:prstGeom>
        </p:spPr>
      </p:pic>
      <p:sp>
        <p:nvSpPr>
          <p:cNvPr id="4" name="TextBox 3">
            <a:extLst>
              <a:ext uri="{FF2B5EF4-FFF2-40B4-BE49-F238E27FC236}">
                <a16:creationId xmlns:a16="http://schemas.microsoft.com/office/drawing/2014/main" id="{4ABDFEF4-C645-770F-48AD-284A551D0C76}"/>
              </a:ext>
            </a:extLst>
          </p:cNvPr>
          <p:cNvSpPr txBox="1"/>
          <p:nvPr/>
        </p:nvSpPr>
        <p:spPr>
          <a:xfrm>
            <a:off x="7577840" y="3429000"/>
            <a:ext cx="4241266" cy="954107"/>
          </a:xfrm>
          <a:prstGeom prst="rect">
            <a:avLst/>
          </a:prstGeom>
          <a:noFill/>
        </p:spPr>
        <p:txBody>
          <a:bodyPr wrap="square" rtlCol="0">
            <a:spAutoFit/>
          </a:bodyPr>
          <a:lstStyle/>
          <a:p>
            <a:r>
              <a:rPr lang="en-GB" sz="2800" dirty="0">
                <a:solidFill>
                  <a:schemeClr val="accent2"/>
                </a:solidFill>
              </a:rPr>
              <a:t>Learning rate too high leads to exploding gradients!</a:t>
            </a:r>
            <a:endParaRPr lang="en-SG" sz="2800" dirty="0">
              <a:solidFill>
                <a:schemeClr val="accent2"/>
              </a:solidFill>
            </a:endParaRPr>
          </a:p>
        </p:txBody>
      </p:sp>
      <p:sp>
        <p:nvSpPr>
          <p:cNvPr id="6" name="Rectangle 5">
            <a:extLst>
              <a:ext uri="{FF2B5EF4-FFF2-40B4-BE49-F238E27FC236}">
                <a16:creationId xmlns:a16="http://schemas.microsoft.com/office/drawing/2014/main" id="{457509A6-755B-67B1-D5BB-567167C52606}"/>
              </a:ext>
            </a:extLst>
          </p:cNvPr>
          <p:cNvSpPr/>
          <p:nvPr/>
        </p:nvSpPr>
        <p:spPr>
          <a:xfrm>
            <a:off x="7026031" y="1735398"/>
            <a:ext cx="1117599" cy="229134"/>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446899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No free lunch theorem, again</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(the </a:t>
            </a:r>
            <a:r>
              <a:rPr lang="en-GB" b="1" dirty="0">
                <a:solidFill>
                  <a:srgbClr val="00B050"/>
                </a:solidFill>
              </a:rPr>
              <a:t>No Free Lunch</a:t>
            </a:r>
            <a:br>
              <a:rPr lang="en-GB" b="1" dirty="0">
                <a:solidFill>
                  <a:srgbClr val="00B050"/>
                </a:solidFill>
              </a:rPr>
            </a:br>
            <a:r>
              <a:rPr lang="en-GB" b="1" dirty="0">
                <a:solidFill>
                  <a:srgbClr val="00B050"/>
                </a:solidFill>
              </a:rPr>
              <a:t>(or NFL) theorem, again</a:t>
            </a:r>
            <a:r>
              <a:rPr lang="en-GB" b="1" dirty="0"/>
              <a:t>):</a:t>
            </a:r>
          </a:p>
          <a:p>
            <a:pPr marL="0" indent="0">
              <a:buNone/>
            </a:pPr>
            <a:r>
              <a:rPr lang="en-GB" dirty="0"/>
              <a:t>The </a:t>
            </a:r>
            <a:r>
              <a:rPr lang="en-GB" b="1" dirty="0">
                <a:solidFill>
                  <a:srgbClr val="00B050"/>
                </a:solidFill>
              </a:rPr>
              <a:t>no free lunch (NFL) theorem </a:t>
            </a:r>
            <a:r>
              <a:rPr lang="en-GB" dirty="0"/>
              <a:t>also implies that there is </a:t>
            </a:r>
            <a:r>
              <a:rPr lang="en-GB" b="1" dirty="0"/>
              <a:t>no such thing as “one value that works for all models” when it comes to hyperparameters such as the learning rate.</a:t>
            </a:r>
          </a:p>
          <a:p>
            <a:pPr marL="0" indent="0">
              <a:buNone/>
            </a:pPr>
            <a:r>
              <a:rPr lang="en-GB" b="1" dirty="0"/>
              <a:t>No choice (again!): </a:t>
            </a:r>
            <a:r>
              <a:rPr lang="en-GB" dirty="0"/>
              <a:t>try some values and see how it goes!</a:t>
            </a:r>
          </a:p>
          <a:p>
            <a:pPr marL="0" indent="0">
              <a:buNone/>
            </a:pPr>
            <a:endParaRPr lang="en-GB" b="1" dirty="0"/>
          </a:p>
          <a:p>
            <a:endParaRPr lang="en-GB" dirty="0"/>
          </a:p>
        </p:txBody>
      </p:sp>
      <p:pic>
        <p:nvPicPr>
          <p:cNvPr id="3" name="Picture 2">
            <a:extLst>
              <a:ext uri="{FF2B5EF4-FFF2-40B4-BE49-F238E27FC236}">
                <a16:creationId xmlns:a16="http://schemas.microsoft.com/office/drawing/2014/main" id="{3C63FF38-A4C6-F36C-00C0-E82E71ED9326}"/>
              </a:ext>
            </a:extLst>
          </p:cNvPr>
          <p:cNvPicPr>
            <a:picLocks noChangeAspect="1"/>
          </p:cNvPicPr>
          <p:nvPr/>
        </p:nvPicPr>
        <p:blipFill>
          <a:blip r:embed="rId2"/>
          <a:stretch>
            <a:fillRect/>
          </a:stretch>
        </p:blipFill>
        <p:spPr>
          <a:xfrm>
            <a:off x="6313251" y="2374715"/>
            <a:ext cx="5662464" cy="3422969"/>
          </a:xfrm>
          <a:prstGeom prst="rect">
            <a:avLst/>
          </a:prstGeom>
        </p:spPr>
      </p:pic>
    </p:spTree>
    <p:extLst>
      <p:ext uri="{BB962C8B-B14F-4D97-AF65-F5344CB8AC3E}">
        <p14:creationId xmlns:p14="http://schemas.microsoft.com/office/powerpoint/2010/main" val="2709894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838200" y="1825624"/>
            <a:ext cx="5181600" cy="5032375"/>
          </a:xfrm>
        </p:spPr>
        <p:txBody>
          <a:bodyPr>
            <a:normAutofit lnSpcReduction="10000"/>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In fact, an important part of the practice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that will allow the algorithm to </a:t>
            </a:r>
            <a:r>
              <a:rPr lang="en-GB" b="1" dirty="0"/>
              <a:t>converge quickly and reliably</a:t>
            </a:r>
            <a:r>
              <a:rPr lang="en-GB" dirty="0"/>
              <a:t>.</a:t>
            </a:r>
          </a:p>
          <a:p>
            <a:endParaRPr lang="en-SG" dirty="0"/>
          </a:p>
          <a:p>
            <a:pPr marL="0" indent="0">
              <a:buNone/>
            </a:pPr>
            <a:endParaRPr lang="en-GB" dirty="0"/>
          </a:p>
        </p:txBody>
      </p:sp>
      <p:sp>
        <p:nvSpPr>
          <p:cNvPr id="4" name="Content Placeholder 3">
            <a:extLst>
              <a:ext uri="{FF2B5EF4-FFF2-40B4-BE49-F238E27FC236}">
                <a16:creationId xmlns:a16="http://schemas.microsoft.com/office/drawing/2014/main" id="{F36265AC-4A95-EBAB-186D-C038C4F2C11F}"/>
              </a:ext>
            </a:extLst>
          </p:cNvPr>
          <p:cNvSpPr>
            <a:spLocks noGrp="1"/>
          </p:cNvSpPr>
          <p:nvPr>
            <p:ph sz="half" idx="2"/>
          </p:nvPr>
        </p:nvSpPr>
        <p:spPr>
          <a:xfrm>
            <a:off x="6172200" y="1825625"/>
            <a:ext cx="5724728" cy="5032374"/>
          </a:xfrm>
        </p:spPr>
        <p:txBody>
          <a:bodyPr>
            <a:normAutofit lnSpcReduction="10000"/>
          </a:bodyPr>
          <a:lstStyle/>
          <a:p>
            <a:pPr marL="0" indent="0">
              <a:buNone/>
            </a:pPr>
            <a:r>
              <a:rPr lang="en-GB" dirty="0"/>
              <a:t>For a given model, there could be multiple </a:t>
            </a:r>
            <a:r>
              <a:rPr lang="en-GB" b="1" dirty="0"/>
              <a:t>hyperparameters</a:t>
            </a:r>
            <a:r>
              <a:rPr lang="en-GB" dirty="0"/>
              <a:t>:</a:t>
            </a:r>
          </a:p>
          <a:p>
            <a:r>
              <a:rPr lang="en-GB" dirty="0"/>
              <a:t>for instance, the </a:t>
            </a:r>
            <a:r>
              <a:rPr lang="en-GB" b="1" dirty="0"/>
              <a:t>lambda</a:t>
            </a:r>
            <a:r>
              <a:rPr lang="en-GB" dirty="0"/>
              <a:t> value in regularization is a hyperparameter…</a:t>
            </a:r>
          </a:p>
          <a:p>
            <a:r>
              <a:rPr lang="en-GB" dirty="0"/>
              <a:t>the </a:t>
            </a:r>
            <a:r>
              <a:rPr lang="en-GB" b="1" dirty="0"/>
              <a:t>number of neurons </a:t>
            </a:r>
            <a:r>
              <a:rPr lang="en-GB" dirty="0"/>
              <a:t>used in a given layer,</a:t>
            </a:r>
          </a:p>
          <a:p>
            <a:r>
              <a:rPr lang="en-GB" dirty="0"/>
              <a:t>the </a:t>
            </a:r>
            <a:r>
              <a:rPr lang="en-GB" b="1" dirty="0"/>
              <a:t>number</a:t>
            </a:r>
            <a:r>
              <a:rPr lang="en-GB" dirty="0"/>
              <a:t> </a:t>
            </a:r>
            <a:r>
              <a:rPr lang="en-GB" b="1" dirty="0"/>
              <a:t>of</a:t>
            </a:r>
            <a:r>
              <a:rPr lang="en-GB" dirty="0"/>
              <a:t> </a:t>
            </a:r>
            <a:r>
              <a:rPr lang="en-GB" b="1" dirty="0"/>
              <a:t>layers</a:t>
            </a:r>
            <a:r>
              <a:rPr lang="en-GB" dirty="0"/>
              <a:t> used in the neural network,</a:t>
            </a:r>
          </a:p>
          <a:p>
            <a:r>
              <a:rPr lang="en-GB" dirty="0"/>
              <a:t>the </a:t>
            </a:r>
            <a:r>
              <a:rPr lang="en-GB" b="1" dirty="0"/>
              <a:t>initialization method for parameters</a:t>
            </a:r>
            <a:r>
              <a:rPr lang="en-GB" dirty="0"/>
              <a:t>,</a:t>
            </a:r>
          </a:p>
          <a:p>
            <a:r>
              <a:rPr lang="en-GB" dirty="0"/>
              <a:t>Etc.</a:t>
            </a:r>
          </a:p>
          <a:p>
            <a:pPr marL="0" indent="0">
              <a:buNone/>
            </a:pPr>
            <a:endParaRPr lang="en-GB" dirty="0"/>
          </a:p>
        </p:txBody>
      </p:sp>
    </p:spTree>
    <p:extLst>
      <p:ext uri="{BB962C8B-B14F-4D97-AF65-F5344CB8AC3E}">
        <p14:creationId xmlns:p14="http://schemas.microsoft.com/office/powerpoint/2010/main" val="28357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About hyperparameters tuning</a:t>
            </a:r>
            <a:endParaRPr lang="en-SG" dirty="0"/>
          </a:p>
        </p:txBody>
      </p:sp>
      <p:sp>
        <p:nvSpPr>
          <p:cNvPr id="3" name="Content Placeholder 2">
            <a:extLst>
              <a:ext uri="{FF2B5EF4-FFF2-40B4-BE49-F238E27FC236}">
                <a16:creationId xmlns:a16="http://schemas.microsoft.com/office/drawing/2014/main" id="{BF44B0CF-0CAC-3504-7AB3-559E76A4A1BC}"/>
              </a:ext>
            </a:extLst>
          </p:cNvPr>
          <p:cNvSpPr>
            <a:spLocks noGrp="1"/>
          </p:cNvSpPr>
          <p:nvPr>
            <p:ph idx="1"/>
          </p:nvPr>
        </p:nvSpPr>
        <p:spPr/>
        <p:txBody>
          <a:bodyPr>
            <a:normAutofit/>
          </a:bodyPr>
          <a:lstStyle/>
          <a:p>
            <a:pPr marL="0" indent="0">
              <a:buNone/>
            </a:pPr>
            <a:r>
              <a:rPr lang="en-GB" dirty="0"/>
              <a:t>Sadly, that is sometimes all it takes to make the difference between a model that successfully trains and a model that does not!</a:t>
            </a:r>
            <a:endParaRPr lang="en-SG" dirty="0"/>
          </a:p>
        </p:txBody>
      </p:sp>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3050" y="2752101"/>
            <a:ext cx="4105899" cy="4105899"/>
          </a:xfrm>
          <a:prstGeom prst="rect">
            <a:avLst/>
          </a:prstGeom>
        </p:spPr>
      </p:pic>
    </p:spTree>
    <p:extLst>
      <p:ext uri="{BB962C8B-B14F-4D97-AF65-F5344CB8AC3E}">
        <p14:creationId xmlns:p14="http://schemas.microsoft.com/office/powerpoint/2010/main" val="37099129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76F42-1773-A12E-37C5-7C487099B62D}"/>
              </a:ext>
            </a:extLst>
          </p:cNvPr>
          <p:cNvSpPr>
            <a:spLocks noGrp="1"/>
          </p:cNvSpPr>
          <p:nvPr>
            <p:ph type="title"/>
          </p:nvPr>
        </p:nvSpPr>
        <p:spPr/>
        <p:txBody>
          <a:bodyPr/>
          <a:lstStyle/>
          <a:p>
            <a:r>
              <a:rPr lang="en-GB" dirty="0"/>
              <a:t>Controlling gradients to prevent explosions</a:t>
            </a:r>
            <a:endParaRPr lang="en-SG" dirty="0"/>
          </a:p>
        </p:txBody>
      </p:sp>
      <p:sp>
        <p:nvSpPr>
          <p:cNvPr id="3" name="Content Placeholder 2">
            <a:extLst>
              <a:ext uri="{FF2B5EF4-FFF2-40B4-BE49-F238E27FC236}">
                <a16:creationId xmlns:a16="http://schemas.microsoft.com/office/drawing/2014/main" id="{A94B8BB6-D04B-5A34-E313-329C5FD8A725}"/>
              </a:ext>
            </a:extLst>
          </p:cNvPr>
          <p:cNvSpPr>
            <a:spLocks noGrp="1"/>
          </p:cNvSpPr>
          <p:nvPr>
            <p:ph sz="half" idx="1"/>
          </p:nvPr>
        </p:nvSpPr>
        <p:spPr>
          <a:xfrm>
            <a:off x="838200" y="1825624"/>
            <a:ext cx="5181600" cy="5032375"/>
          </a:xfrm>
        </p:spPr>
        <p:txBody>
          <a:bodyPr>
            <a:normAutofit/>
          </a:bodyPr>
          <a:lstStyle/>
          <a:p>
            <a:pPr marL="0" indent="0">
              <a:buNone/>
            </a:pPr>
            <a:r>
              <a:rPr lang="en-GB" dirty="0"/>
              <a:t>Adjusting and trying different values for the learning rate is often good enough to prevent exploding gradients.</a:t>
            </a:r>
          </a:p>
          <a:p>
            <a:pPr marL="0" indent="0">
              <a:buNone/>
            </a:pPr>
            <a:endParaRPr lang="en-GB" dirty="0"/>
          </a:p>
          <a:p>
            <a:pPr marL="0" indent="0">
              <a:buNone/>
            </a:pPr>
            <a:r>
              <a:rPr lang="en-GB" dirty="0"/>
              <a:t>There are also other options, like:</a:t>
            </a:r>
          </a:p>
          <a:p>
            <a:r>
              <a:rPr lang="en-GB" b="1" dirty="0"/>
              <a:t>Downscaling initial parameters values: </a:t>
            </a:r>
            <a:r>
              <a:rPr lang="en-GB" dirty="0"/>
              <a:t>Divide initial parameter values by a certain factor to prevent large initial values on parameters.</a:t>
            </a:r>
          </a:p>
          <a:p>
            <a:endParaRPr lang="en-GB" dirty="0"/>
          </a:p>
        </p:txBody>
      </p:sp>
      <p:sp>
        <p:nvSpPr>
          <p:cNvPr id="4" name="Content Placeholder 3">
            <a:extLst>
              <a:ext uri="{FF2B5EF4-FFF2-40B4-BE49-F238E27FC236}">
                <a16:creationId xmlns:a16="http://schemas.microsoft.com/office/drawing/2014/main" id="{C2EA9E57-1CE4-58BA-21F8-958AC511922C}"/>
              </a:ext>
            </a:extLst>
          </p:cNvPr>
          <p:cNvSpPr>
            <a:spLocks noGrp="1"/>
          </p:cNvSpPr>
          <p:nvPr>
            <p:ph sz="half" idx="2"/>
          </p:nvPr>
        </p:nvSpPr>
        <p:spPr>
          <a:xfrm>
            <a:off x="6172200" y="1825624"/>
            <a:ext cx="5181600" cy="5032375"/>
          </a:xfrm>
        </p:spPr>
        <p:txBody>
          <a:bodyPr>
            <a:normAutofit/>
          </a:bodyPr>
          <a:lstStyle/>
          <a:p>
            <a:r>
              <a:rPr lang="en-GB" b="1" dirty="0"/>
              <a:t>Gradient clipping: </a:t>
            </a:r>
            <a:r>
              <a:rPr lang="en-GB" dirty="0"/>
              <a:t>Set a max value for change on a single iteration and truncate any change that goes above that (to be discussed later).</a:t>
            </a:r>
            <a:endParaRPr lang="en-SG" dirty="0"/>
          </a:p>
          <a:p>
            <a:endParaRPr lang="en-GB" dirty="0"/>
          </a:p>
          <a:p>
            <a:r>
              <a:rPr lang="en-GB" b="1" dirty="0"/>
              <a:t>Time evolution on learning rate: </a:t>
            </a:r>
            <a:r>
              <a:rPr lang="en-GB" dirty="0"/>
              <a:t>Make the learning rate value change over time, make it large at the beginning and progressively decrease it over iterations (to be discussed later).</a:t>
            </a:r>
            <a:endParaRPr lang="en-SG" dirty="0"/>
          </a:p>
          <a:p>
            <a:endParaRPr lang="en-SG" dirty="0"/>
          </a:p>
        </p:txBody>
      </p:sp>
    </p:spTree>
    <p:extLst>
      <p:ext uri="{BB962C8B-B14F-4D97-AF65-F5344CB8AC3E}">
        <p14:creationId xmlns:p14="http://schemas.microsoft.com/office/powerpoint/2010/main" val="3136411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6DDD0-C777-0E27-0E36-0DB70DE74CD1}"/>
              </a:ext>
            </a:extLst>
          </p:cNvPr>
          <p:cNvPicPr>
            <a:picLocks noChangeAspect="1"/>
          </p:cNvPicPr>
          <p:nvPr/>
        </p:nvPicPr>
        <p:blipFill>
          <a:blip r:embed="rId2"/>
          <a:stretch>
            <a:fillRect/>
          </a:stretch>
        </p:blipFill>
        <p:spPr>
          <a:xfrm>
            <a:off x="655020" y="253505"/>
            <a:ext cx="10744504" cy="6280157"/>
          </a:xfrm>
          <a:prstGeom prst="rect">
            <a:avLst/>
          </a:prstGeom>
        </p:spPr>
      </p:pic>
      <p:sp>
        <p:nvSpPr>
          <p:cNvPr id="7" name="TextBox 6">
            <a:extLst>
              <a:ext uri="{FF2B5EF4-FFF2-40B4-BE49-F238E27FC236}">
                <a16:creationId xmlns:a16="http://schemas.microsoft.com/office/drawing/2014/main" id="{FE76E93B-C174-ABC8-A6FE-29540C96E6EB}"/>
              </a:ext>
            </a:extLst>
          </p:cNvPr>
          <p:cNvSpPr txBox="1"/>
          <p:nvPr/>
        </p:nvSpPr>
        <p:spPr>
          <a:xfrm>
            <a:off x="4332390" y="3655113"/>
            <a:ext cx="7067133" cy="523220"/>
          </a:xfrm>
          <a:prstGeom prst="rect">
            <a:avLst/>
          </a:prstGeom>
          <a:noFill/>
        </p:spPr>
        <p:txBody>
          <a:bodyPr wrap="square" rtlCol="0">
            <a:spAutoFit/>
          </a:bodyPr>
          <a:lstStyle/>
          <a:p>
            <a:r>
              <a:rPr lang="en-GB" sz="2800" dirty="0">
                <a:solidFill>
                  <a:schemeClr val="accent2"/>
                </a:solidFill>
              </a:rPr>
              <a:t>Back to our first exploding gradient example…</a:t>
            </a:r>
            <a:endParaRPr lang="en-SG" sz="2800" dirty="0">
              <a:solidFill>
                <a:schemeClr val="accent2"/>
              </a:solidFill>
            </a:endParaRPr>
          </a:p>
        </p:txBody>
      </p:sp>
    </p:spTree>
    <p:extLst>
      <p:ext uri="{BB962C8B-B14F-4D97-AF65-F5344CB8AC3E}">
        <p14:creationId xmlns:p14="http://schemas.microsoft.com/office/powerpoint/2010/main" val="29991930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B4A10E8-C4A3-E1A4-CDC1-B47864CFB0DF}"/>
              </a:ext>
            </a:extLst>
          </p:cNvPr>
          <p:cNvPicPr>
            <a:picLocks noChangeAspect="1"/>
          </p:cNvPicPr>
          <p:nvPr/>
        </p:nvPicPr>
        <p:blipFill>
          <a:blip r:embed="rId2"/>
          <a:stretch>
            <a:fillRect/>
          </a:stretch>
        </p:blipFill>
        <p:spPr>
          <a:xfrm>
            <a:off x="1864373" y="0"/>
            <a:ext cx="8463254" cy="6858000"/>
          </a:xfrm>
          <a:prstGeom prst="rect">
            <a:avLst/>
          </a:prstGeom>
        </p:spPr>
      </p:pic>
      <p:sp>
        <p:nvSpPr>
          <p:cNvPr id="4" name="TextBox 3">
            <a:extLst>
              <a:ext uri="{FF2B5EF4-FFF2-40B4-BE49-F238E27FC236}">
                <a16:creationId xmlns:a16="http://schemas.microsoft.com/office/drawing/2014/main" id="{748A84E3-E56D-689A-FE33-F385477C9C5D}"/>
              </a:ext>
            </a:extLst>
          </p:cNvPr>
          <p:cNvSpPr txBox="1"/>
          <p:nvPr/>
        </p:nvSpPr>
        <p:spPr>
          <a:xfrm>
            <a:off x="7352754" y="3429000"/>
            <a:ext cx="4651177" cy="1815882"/>
          </a:xfrm>
          <a:prstGeom prst="rect">
            <a:avLst/>
          </a:prstGeom>
          <a:noFill/>
        </p:spPr>
        <p:txBody>
          <a:bodyPr wrap="square" rtlCol="0">
            <a:spAutoFit/>
          </a:bodyPr>
          <a:lstStyle/>
          <a:p>
            <a:r>
              <a:rPr lang="en-GB" sz="2800" dirty="0">
                <a:solidFill>
                  <a:schemeClr val="accent2"/>
                </a:solidFill>
              </a:rPr>
              <a:t>Here, downscaling parameters during initialization fixed the exploding gradients issue, but it leads to slower training.</a:t>
            </a:r>
            <a:endParaRPr lang="en-SG" sz="2800" dirty="0">
              <a:solidFill>
                <a:schemeClr val="accent2"/>
              </a:solidFill>
            </a:endParaRPr>
          </a:p>
        </p:txBody>
      </p:sp>
      <p:sp>
        <p:nvSpPr>
          <p:cNvPr id="5" name="Rectangle 4">
            <a:extLst>
              <a:ext uri="{FF2B5EF4-FFF2-40B4-BE49-F238E27FC236}">
                <a16:creationId xmlns:a16="http://schemas.microsoft.com/office/drawing/2014/main" id="{6C5C14A7-07A6-A34C-6346-F44054CCC209}"/>
              </a:ext>
            </a:extLst>
          </p:cNvPr>
          <p:cNvSpPr/>
          <p:nvPr/>
        </p:nvSpPr>
        <p:spPr>
          <a:xfrm>
            <a:off x="1864374" y="1469291"/>
            <a:ext cx="3199996" cy="656493"/>
          </a:xfrm>
          <a:prstGeom prst="rect">
            <a:avLst/>
          </a:prstGeom>
          <a:noFill/>
          <a:ln w="28575">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1083702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123BC0-70CA-3C75-E622-ABD557DA9A48}"/>
              </a:ext>
            </a:extLst>
          </p:cNvPr>
          <p:cNvPicPr>
            <a:picLocks noChangeAspect="1"/>
          </p:cNvPicPr>
          <p:nvPr/>
        </p:nvPicPr>
        <p:blipFill>
          <a:blip r:embed="rId2"/>
          <a:stretch>
            <a:fillRect/>
          </a:stretch>
        </p:blipFill>
        <p:spPr>
          <a:xfrm>
            <a:off x="4673459" y="251969"/>
            <a:ext cx="7268589" cy="6354062"/>
          </a:xfrm>
          <a:prstGeom prst="rect">
            <a:avLst/>
          </a:prstGeom>
        </p:spPr>
      </p:pic>
      <p:sp>
        <p:nvSpPr>
          <p:cNvPr id="6" name="Title 5">
            <a:extLst>
              <a:ext uri="{FF2B5EF4-FFF2-40B4-BE49-F238E27FC236}">
                <a16:creationId xmlns:a16="http://schemas.microsoft.com/office/drawing/2014/main" id="{182A473B-52F1-F6BE-BDF1-62FD170B5BAC}"/>
              </a:ext>
            </a:extLst>
          </p:cNvPr>
          <p:cNvSpPr>
            <a:spLocks noGrp="1"/>
          </p:cNvSpPr>
          <p:nvPr>
            <p:ph type="title"/>
          </p:nvPr>
        </p:nvSpPr>
        <p:spPr/>
        <p:txBody>
          <a:bodyPr/>
          <a:lstStyle/>
          <a:p>
            <a:r>
              <a:rPr lang="en-GB" dirty="0"/>
              <a:t>Our NN class</a:t>
            </a:r>
            <a:endParaRPr lang="en-SG" dirty="0"/>
          </a:p>
        </p:txBody>
      </p:sp>
      <p:sp>
        <p:nvSpPr>
          <p:cNvPr id="7" name="Content Placeholder 6">
            <a:extLst>
              <a:ext uri="{FF2B5EF4-FFF2-40B4-BE49-F238E27FC236}">
                <a16:creationId xmlns:a16="http://schemas.microsoft.com/office/drawing/2014/main" id="{351BBB68-C97A-F968-8AD2-DE508BF2C073}"/>
              </a:ext>
            </a:extLst>
          </p:cNvPr>
          <p:cNvSpPr>
            <a:spLocks noGrp="1"/>
          </p:cNvSpPr>
          <p:nvPr>
            <p:ph sz="half" idx="1"/>
          </p:nvPr>
        </p:nvSpPr>
        <p:spPr>
          <a:xfrm>
            <a:off x="375138" y="1825625"/>
            <a:ext cx="4064000" cy="4942498"/>
          </a:xfrm>
        </p:spPr>
        <p:txBody>
          <a:bodyPr>
            <a:normAutofit/>
          </a:bodyPr>
          <a:lstStyle/>
          <a:p>
            <a:pPr marL="0" indent="0">
              <a:buNone/>
            </a:pPr>
            <a:r>
              <a:rPr lang="en-GB" b="1" dirty="0"/>
              <a:t>How it works:</a:t>
            </a:r>
          </a:p>
          <a:p>
            <a:r>
              <a:rPr lang="en-GB" dirty="0"/>
              <a:t>Weights and biases matrices are now </a:t>
            </a:r>
            <a:r>
              <a:rPr lang="en-SG" dirty="0"/>
              <a:t>initialized as normal random with zero mean and variance 0.1.</a:t>
            </a:r>
          </a:p>
          <a:p>
            <a:r>
              <a:rPr lang="en-GB" dirty="0"/>
              <a:t>Forward method for making predictions using current parameters.</a:t>
            </a:r>
          </a:p>
          <a:p>
            <a:r>
              <a:rPr lang="en-GB" dirty="0"/>
              <a:t>Loss function for performance evaluation.</a:t>
            </a:r>
            <a:endParaRPr lang="en-SG" dirty="0"/>
          </a:p>
        </p:txBody>
      </p:sp>
    </p:spTree>
    <p:extLst>
      <p:ext uri="{BB962C8B-B14F-4D97-AF65-F5344CB8AC3E}">
        <p14:creationId xmlns:p14="http://schemas.microsoft.com/office/powerpoint/2010/main" val="25060945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24B85-321C-C043-144F-9003D6454D8D}"/>
              </a:ext>
            </a:extLst>
          </p:cNvPr>
          <p:cNvSpPr>
            <a:spLocks noGrp="1"/>
          </p:cNvSpPr>
          <p:nvPr>
            <p:ph type="title"/>
          </p:nvPr>
        </p:nvSpPr>
        <p:spPr/>
        <p:txBody>
          <a:bodyPr/>
          <a:lstStyle/>
          <a:p>
            <a:r>
              <a:rPr lang="en-GB" dirty="0"/>
              <a:t>The vanishing gradient problem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C7F979C-AEBF-F963-1805-2F20FEB2C27D}"/>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Vanishing</a:t>
                </a:r>
                <a:r>
                  <a:rPr lang="en-GB" b="1" dirty="0"/>
                  <a:t> </a:t>
                </a:r>
                <a:r>
                  <a:rPr lang="en-GB" b="1" dirty="0">
                    <a:solidFill>
                      <a:srgbClr val="00B050"/>
                    </a:solidFill>
                  </a:rPr>
                  <a:t>Gradients</a:t>
                </a:r>
                <a:r>
                  <a:rPr lang="en-GB" b="1" dirty="0"/>
                  <a:t>):</a:t>
                </a:r>
              </a:p>
              <a:p>
                <a:pPr marL="0" indent="0">
                  <a:buNone/>
                </a:pPr>
                <a:r>
                  <a:rPr lang="en-GB" dirty="0"/>
                  <a:t>We just observed </a:t>
                </a:r>
                <a:r>
                  <a:rPr lang="en-GB" b="1" dirty="0"/>
                  <a:t>exploding</a:t>
                </a:r>
                <a:r>
                  <a:rPr lang="en-GB" dirty="0"/>
                  <a:t> </a:t>
                </a:r>
                <a:r>
                  <a:rPr lang="en-GB" b="1" dirty="0"/>
                  <a:t>gradients</a:t>
                </a:r>
                <a:r>
                  <a:rPr lang="en-GB" dirty="0"/>
                  <a:t>. Its counterpart exists and is called </a:t>
                </a:r>
                <a:r>
                  <a:rPr lang="en-GB" b="1" dirty="0">
                    <a:solidFill>
                      <a:srgbClr val="00B050"/>
                    </a:solidFill>
                  </a:rPr>
                  <a:t>vanishing</a:t>
                </a:r>
                <a:r>
                  <a:rPr lang="en-GB" dirty="0"/>
                  <a:t> </a:t>
                </a:r>
                <a:r>
                  <a:rPr lang="en-GB" b="1" dirty="0">
                    <a:solidFill>
                      <a:srgbClr val="00B050"/>
                    </a:solidFill>
                  </a:rPr>
                  <a:t>gradients</a:t>
                </a:r>
                <a:r>
                  <a:rPr lang="en-GB" dirty="0"/>
                  <a:t>. </a:t>
                </a:r>
              </a:p>
              <a:p>
                <a:pPr marL="0" indent="0">
                  <a:buNone/>
                </a:pPr>
                <a:r>
                  <a:rPr lang="en-GB" b="1" dirty="0"/>
                  <a:t>This typically occurs when the gradient descent rule has changes (in </a:t>
                </a:r>
                <a14:m>
                  <m:oMath xmlns:m="http://schemas.openxmlformats.org/officeDocument/2006/math">
                    <m:r>
                      <a:rPr lang="en-GB" b="1" i="1" dirty="0" smtClean="0">
                        <a:latin typeface="Cambria Math" panose="02040503050406030204" pitchFamily="18" charset="0"/>
                      </a:rPr>
                      <m:t>𝜶</m:t>
                    </m:r>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m:t>
                        </m:r>
                        <m:r>
                          <a:rPr lang="en-GB" b="1" i="1" dirty="0" smtClean="0">
                            <a:latin typeface="Cambria Math" panose="02040503050406030204" pitchFamily="18" charset="0"/>
                          </a:rPr>
                          <m:t>𝒅𝑳</m:t>
                        </m:r>
                      </m:num>
                      <m:den>
                        <m:r>
                          <a:rPr lang="en-GB" b="1" i="1" dirty="0" smtClean="0">
                            <a:latin typeface="Cambria Math" panose="02040503050406030204" pitchFamily="18" charset="0"/>
                          </a:rPr>
                          <m:t>𝝏</m:t>
                        </m:r>
                        <m:r>
                          <a:rPr lang="en-GB" b="1" i="1" dirty="0">
                            <a:latin typeface="Cambria Math" panose="02040503050406030204" pitchFamily="18" charset="0"/>
                          </a:rPr>
                          <m:t>𝑾</m:t>
                        </m:r>
                        <m:r>
                          <a:rPr lang="en-GB" b="1" i="1" dirty="0">
                            <a:latin typeface="Cambria Math" panose="02040503050406030204" pitchFamily="18" charset="0"/>
                          </a:rPr>
                          <m:t>𝟏</m:t>
                        </m:r>
                      </m:den>
                    </m:f>
                    <m:r>
                      <a:rPr lang="en-GB" b="1" i="1" dirty="0" smtClean="0">
                        <a:latin typeface="Cambria Math" panose="02040503050406030204" pitchFamily="18" charset="0"/>
                      </a:rPr>
                      <m:t> </m:t>
                    </m:r>
                  </m:oMath>
                </a14:m>
                <a:r>
                  <a:rPr lang="en-GB" b="1" dirty="0"/>
                  <a:t>for instance) that are </a:t>
                </a:r>
                <a:r>
                  <a:rPr lang="en-GB" b="1" u="sng" dirty="0"/>
                  <a:t>far smaller</a:t>
                </a:r>
                <a:r>
                  <a:rPr lang="en-GB" b="1" dirty="0"/>
                  <a:t> than the current values in the matrices (e.g.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oMath>
                </a14:m>
                <a:r>
                  <a:rPr lang="en-GB" b="1" dirty="0"/>
                  <a:t>).</a:t>
                </a:r>
              </a:p>
              <a:p>
                <a:pPr marL="0" indent="0">
                  <a:buNone/>
                </a:pPr>
                <a:r>
                  <a:rPr lang="en-GB" dirty="0"/>
                  <a:t>It might also happen for other reasons (to be discussed later).</a:t>
                </a:r>
              </a:p>
            </p:txBody>
          </p:sp>
        </mc:Choice>
        <mc:Fallback xmlns="">
          <p:sp>
            <p:nvSpPr>
              <p:cNvPr id="3" name="Content Placeholder 2">
                <a:extLst>
                  <a:ext uri="{FF2B5EF4-FFF2-40B4-BE49-F238E27FC236}">
                    <a16:creationId xmlns:a16="http://schemas.microsoft.com/office/drawing/2014/main" id="{0C7F979C-AEBF-F963-1805-2F20FEB2C27D}"/>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3765" b="-24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7A283418-1560-E38F-C757-C4670DC4105D}"/>
                  </a:ext>
                </a:extLst>
              </p:cNvPr>
              <p:cNvSpPr>
                <a:spLocks noGrp="1"/>
              </p:cNvSpPr>
              <p:nvPr>
                <p:ph sz="half" idx="2"/>
              </p:nvPr>
            </p:nvSpPr>
            <p:spPr>
              <a:xfrm>
                <a:off x="6172200" y="1825624"/>
                <a:ext cx="5863492" cy="5032375"/>
              </a:xfrm>
            </p:spPr>
            <p:txBody>
              <a:bodyPr>
                <a:normAutofit/>
              </a:bodyPr>
              <a:lstStyle/>
              <a:p>
                <a:r>
                  <a:rPr lang="en-GB" dirty="0"/>
                  <a:t>We can typically force the apparition of a vanishing gradient problem by forcing the parameters to be initialized as very small values (or even zeroes). </a:t>
                </a:r>
              </a:p>
              <a:p>
                <a:r>
                  <a:rPr lang="en-GB" dirty="0"/>
                  <a:t>We can also force the apparition of a vanishing gradient problem by using a very small learning rate </a:t>
                </a:r>
                <a14:m>
                  <m:oMath xmlns:m="http://schemas.openxmlformats.org/officeDocument/2006/math">
                    <m:r>
                      <a:rPr lang="en-GB" i="1" dirty="0" smtClean="0">
                        <a:latin typeface="Cambria Math" panose="02040503050406030204" pitchFamily="18" charset="0"/>
                      </a:rPr>
                      <m:t>𝛼</m:t>
                    </m:r>
                  </m:oMath>
                </a14:m>
                <a:r>
                  <a:rPr lang="en-GB" dirty="0"/>
                  <a:t>.</a:t>
                </a:r>
                <a:endParaRPr lang="en-SG" dirty="0"/>
              </a:p>
              <a:p>
                <a:r>
                  <a:rPr lang="en-GB" dirty="0"/>
                  <a:t>We can then observe that most parameters remain unchanged during training as the changes are close, or even equal to, zero.</a:t>
                </a:r>
              </a:p>
              <a:p>
                <a:endParaRPr lang="en-SG" dirty="0"/>
              </a:p>
            </p:txBody>
          </p:sp>
        </mc:Choice>
        <mc:Fallback xmlns="">
          <p:sp>
            <p:nvSpPr>
              <p:cNvPr id="4" name="Content Placeholder 3">
                <a:extLst>
                  <a:ext uri="{FF2B5EF4-FFF2-40B4-BE49-F238E27FC236}">
                    <a16:creationId xmlns:a16="http://schemas.microsoft.com/office/drawing/2014/main" id="{7A283418-1560-E38F-C757-C4670DC4105D}"/>
                  </a:ext>
                </a:extLst>
              </p:cNvPr>
              <p:cNvSpPr>
                <a:spLocks noGrp="1" noRot="1" noChangeAspect="1" noMove="1" noResize="1" noEditPoints="1" noAdjustHandles="1" noChangeArrowheads="1" noChangeShapeType="1" noTextEdit="1"/>
              </p:cNvSpPr>
              <p:nvPr>
                <p:ph sz="half" idx="2"/>
              </p:nvPr>
            </p:nvSpPr>
            <p:spPr>
              <a:xfrm>
                <a:off x="6172200" y="1825624"/>
                <a:ext cx="5863492" cy="5032375"/>
              </a:xfrm>
              <a:blipFill>
                <a:blip r:embed="rId3"/>
                <a:stretch>
                  <a:fillRect l="-1873" t="-1937" r="-3434" b="-1816"/>
                </a:stretch>
              </a:blipFill>
            </p:spPr>
            <p:txBody>
              <a:bodyPr/>
              <a:lstStyle/>
              <a:p>
                <a:r>
                  <a:rPr lang="en-GB">
                    <a:noFill/>
                  </a:rPr>
                  <a:t> </a:t>
                </a:r>
              </a:p>
            </p:txBody>
          </p:sp>
        </mc:Fallback>
      </mc:AlternateContent>
    </p:spTree>
    <p:extLst>
      <p:ext uri="{BB962C8B-B14F-4D97-AF65-F5344CB8AC3E}">
        <p14:creationId xmlns:p14="http://schemas.microsoft.com/office/powerpoint/2010/main" val="20183127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4844D88-026D-F76D-C8CE-4FD4A7E985E3}"/>
              </a:ext>
            </a:extLst>
          </p:cNvPr>
          <p:cNvPicPr>
            <a:picLocks noChangeAspect="1"/>
          </p:cNvPicPr>
          <p:nvPr/>
        </p:nvPicPr>
        <p:blipFill>
          <a:blip r:embed="rId2"/>
          <a:stretch>
            <a:fillRect/>
          </a:stretch>
        </p:blipFill>
        <p:spPr>
          <a:xfrm>
            <a:off x="1609099" y="266258"/>
            <a:ext cx="8973802" cy="6325483"/>
          </a:xfrm>
          <a:prstGeom prst="rect">
            <a:avLst/>
          </a:prstGeom>
        </p:spPr>
      </p:pic>
      <p:sp>
        <p:nvSpPr>
          <p:cNvPr id="7" name="TextBox 6">
            <a:extLst>
              <a:ext uri="{FF2B5EF4-FFF2-40B4-BE49-F238E27FC236}">
                <a16:creationId xmlns:a16="http://schemas.microsoft.com/office/drawing/2014/main" id="{8055552E-6D7A-A036-218E-1A0E114AE400}"/>
              </a:ext>
            </a:extLst>
          </p:cNvPr>
          <p:cNvSpPr txBox="1"/>
          <p:nvPr/>
        </p:nvSpPr>
        <p:spPr>
          <a:xfrm>
            <a:off x="8221785" y="3655113"/>
            <a:ext cx="2724446" cy="523220"/>
          </a:xfrm>
          <a:prstGeom prst="rect">
            <a:avLst/>
          </a:prstGeom>
          <a:noFill/>
        </p:spPr>
        <p:txBody>
          <a:bodyPr wrap="square" rtlCol="0">
            <a:spAutoFit/>
          </a:bodyPr>
          <a:lstStyle/>
          <a:p>
            <a:r>
              <a:rPr lang="en-GB" sz="2800" dirty="0">
                <a:solidFill>
                  <a:schemeClr val="accent2"/>
                </a:solidFill>
              </a:rPr>
              <a:t>This is fine.</a:t>
            </a:r>
            <a:endParaRPr lang="en-SG" sz="2800" dirty="0">
              <a:solidFill>
                <a:schemeClr val="accent2"/>
              </a:solidFill>
            </a:endParaRPr>
          </a:p>
        </p:txBody>
      </p:sp>
    </p:spTree>
    <p:extLst>
      <p:ext uri="{BB962C8B-B14F-4D97-AF65-F5344CB8AC3E}">
        <p14:creationId xmlns:p14="http://schemas.microsoft.com/office/powerpoint/2010/main" val="33527039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449A9C-6232-3557-077A-732996A79EA3}"/>
              </a:ext>
            </a:extLst>
          </p:cNvPr>
          <p:cNvPicPr>
            <a:picLocks noChangeAspect="1"/>
          </p:cNvPicPr>
          <p:nvPr/>
        </p:nvPicPr>
        <p:blipFill>
          <a:blip r:embed="rId2"/>
          <a:stretch>
            <a:fillRect/>
          </a:stretch>
        </p:blipFill>
        <p:spPr>
          <a:xfrm>
            <a:off x="1613862" y="247206"/>
            <a:ext cx="8964276" cy="6363588"/>
          </a:xfrm>
          <a:prstGeom prst="rect">
            <a:avLst/>
          </a:prstGeom>
        </p:spPr>
      </p:pic>
      <p:sp>
        <p:nvSpPr>
          <p:cNvPr id="4" name="TextBox 3">
            <a:extLst>
              <a:ext uri="{FF2B5EF4-FFF2-40B4-BE49-F238E27FC236}">
                <a16:creationId xmlns:a16="http://schemas.microsoft.com/office/drawing/2014/main" id="{DB727DFC-B7C8-21A1-A27E-3DC8BD3CEF90}"/>
              </a:ext>
            </a:extLst>
          </p:cNvPr>
          <p:cNvSpPr txBox="1"/>
          <p:nvPr/>
        </p:nvSpPr>
        <p:spPr>
          <a:xfrm>
            <a:off x="3667328" y="2398349"/>
            <a:ext cx="8127593" cy="2246769"/>
          </a:xfrm>
          <a:prstGeom prst="rect">
            <a:avLst/>
          </a:prstGeom>
          <a:noFill/>
        </p:spPr>
        <p:txBody>
          <a:bodyPr wrap="square" rtlCol="0">
            <a:spAutoFit/>
          </a:bodyPr>
          <a:lstStyle/>
          <a:p>
            <a:r>
              <a:rPr lang="en-GB" sz="2800" dirty="0">
                <a:solidFill>
                  <a:schemeClr val="accent2"/>
                </a:solidFill>
              </a:rPr>
              <a:t>Initializing parameters as zeroes is seriously problematic and the model just does not train.</a:t>
            </a:r>
          </a:p>
          <a:p>
            <a:br>
              <a:rPr lang="en-GB" sz="2800" dirty="0">
                <a:solidFill>
                  <a:schemeClr val="accent2"/>
                </a:solidFill>
              </a:rPr>
            </a:br>
            <a:r>
              <a:rPr lang="en-GB" sz="2800" dirty="0">
                <a:solidFill>
                  <a:schemeClr val="accent2"/>
                </a:solidFill>
              </a:rPr>
              <a:t>Why? Look at your Gradient Descent update rules and see what happens if W1, Z2, b1 and b2 are zeroes?</a:t>
            </a:r>
            <a:endParaRPr lang="en-SG" sz="2800" dirty="0">
              <a:solidFill>
                <a:schemeClr val="accent2"/>
              </a:solidFill>
            </a:endParaRPr>
          </a:p>
        </p:txBody>
      </p:sp>
      <p:pic>
        <p:nvPicPr>
          <p:cNvPr id="6" name="Picture 5">
            <a:extLst>
              <a:ext uri="{FF2B5EF4-FFF2-40B4-BE49-F238E27FC236}">
                <a16:creationId xmlns:a16="http://schemas.microsoft.com/office/drawing/2014/main" id="{F08F11E0-2A12-207D-BAB4-CB834DC22CED}"/>
              </a:ext>
            </a:extLst>
          </p:cNvPr>
          <p:cNvPicPr>
            <a:picLocks noChangeAspect="1"/>
          </p:cNvPicPr>
          <p:nvPr/>
        </p:nvPicPr>
        <p:blipFill>
          <a:blip r:embed="rId3"/>
          <a:srcRect b="48261"/>
          <a:stretch>
            <a:fillRect/>
          </a:stretch>
        </p:blipFill>
        <p:spPr>
          <a:xfrm>
            <a:off x="6796303" y="4950678"/>
            <a:ext cx="4079222" cy="11680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2692797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14EA8F-74F9-325E-706F-E5D2E76683BD}"/>
              </a:ext>
            </a:extLst>
          </p:cNvPr>
          <p:cNvPicPr>
            <a:picLocks noChangeAspect="1"/>
          </p:cNvPicPr>
          <p:nvPr/>
        </p:nvPicPr>
        <p:blipFill>
          <a:blip r:embed="rId2"/>
          <a:stretch>
            <a:fillRect/>
          </a:stretch>
        </p:blipFill>
        <p:spPr>
          <a:xfrm>
            <a:off x="1213756" y="56679"/>
            <a:ext cx="9764488" cy="6744641"/>
          </a:xfrm>
          <a:prstGeom prst="rect">
            <a:avLst/>
          </a:prstGeom>
        </p:spPr>
      </p:pic>
      <p:sp>
        <p:nvSpPr>
          <p:cNvPr id="4" name="TextBox 3">
            <a:extLst>
              <a:ext uri="{FF2B5EF4-FFF2-40B4-BE49-F238E27FC236}">
                <a16:creationId xmlns:a16="http://schemas.microsoft.com/office/drawing/2014/main" id="{07ED02BD-2046-DB2E-B447-9B6CABBB7D53}"/>
              </a:ext>
            </a:extLst>
          </p:cNvPr>
          <p:cNvSpPr txBox="1"/>
          <p:nvPr/>
        </p:nvSpPr>
        <p:spPr>
          <a:xfrm>
            <a:off x="7315200" y="2572022"/>
            <a:ext cx="4435813" cy="3108543"/>
          </a:xfrm>
          <a:prstGeom prst="rect">
            <a:avLst/>
          </a:prstGeom>
          <a:noFill/>
        </p:spPr>
        <p:txBody>
          <a:bodyPr wrap="square" rtlCol="0">
            <a:spAutoFit/>
          </a:bodyPr>
          <a:lstStyle/>
          <a:p>
            <a:r>
              <a:rPr lang="en-GB" sz="2800" dirty="0">
                <a:solidFill>
                  <a:schemeClr val="accent2"/>
                </a:solidFill>
              </a:rPr>
              <a:t>Setting up a learning rate that is too small might seriously hinder the training (a.k.a. vanishing gradients). And sometimes even lead to a “convergence” to wrong minimum.</a:t>
            </a:r>
            <a:endParaRPr lang="en-SG" sz="2800" dirty="0">
              <a:solidFill>
                <a:schemeClr val="accent2"/>
              </a:solidFill>
            </a:endParaRPr>
          </a:p>
        </p:txBody>
      </p:sp>
    </p:spTree>
    <p:extLst>
      <p:ext uri="{BB962C8B-B14F-4D97-AF65-F5344CB8AC3E}">
        <p14:creationId xmlns:p14="http://schemas.microsoft.com/office/powerpoint/2010/main" val="29482590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50D7ABD-3AC0-84F6-DAB7-236FE7B3AE92}"/>
              </a:ext>
            </a:extLst>
          </p:cNvPr>
          <p:cNvPicPr>
            <a:picLocks noChangeAspect="1"/>
          </p:cNvPicPr>
          <p:nvPr/>
        </p:nvPicPr>
        <p:blipFill>
          <a:blip r:embed="rId2"/>
          <a:stretch>
            <a:fillRect/>
          </a:stretch>
        </p:blipFill>
        <p:spPr>
          <a:xfrm>
            <a:off x="1075699" y="340378"/>
            <a:ext cx="9592301" cy="6158333"/>
          </a:xfrm>
          <a:prstGeom prst="rect">
            <a:avLst/>
          </a:prstGeom>
        </p:spPr>
      </p:pic>
    </p:spTree>
    <p:extLst>
      <p:ext uri="{BB962C8B-B14F-4D97-AF65-F5344CB8AC3E}">
        <p14:creationId xmlns:p14="http://schemas.microsoft.com/office/powerpoint/2010/main" val="38399978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8C663-EEE1-B1E2-276D-3A81CA0C7444}"/>
              </a:ext>
            </a:extLst>
          </p:cNvPr>
          <p:cNvSpPr>
            <a:spLocks noGrp="1"/>
          </p:cNvSpPr>
          <p:nvPr>
            <p:ph type="title"/>
          </p:nvPr>
        </p:nvSpPr>
        <p:spPr/>
        <p:txBody>
          <a:bodyPr/>
          <a:lstStyle/>
          <a:p>
            <a:r>
              <a:rPr lang="en-GB" dirty="0"/>
              <a:t>Remember, the learning rate </a:t>
            </a:r>
            <a:r>
              <a:rPr lang="en-GB" dirty="0" err="1"/>
              <a:t>tradeoff</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F44B0CF-0CAC-3504-7AB3-559E76A4A1BC}"/>
                  </a:ext>
                </a:extLst>
              </p:cNvPr>
              <p:cNvSpPr>
                <a:spLocks noGrp="1"/>
              </p:cNvSpPr>
              <p:nvPr>
                <p:ph sz="half" idx="1"/>
              </p:nvPr>
            </p:nvSpPr>
            <p:spPr>
              <a:xfrm>
                <a:off x="758092" y="1825624"/>
                <a:ext cx="5337908" cy="5032375"/>
              </a:xfrm>
            </p:spPr>
            <p:txBody>
              <a:bodyPr>
                <a:normAutofit/>
              </a:bodyPr>
              <a:lstStyle/>
              <a:p>
                <a:pPr marL="0" indent="0">
                  <a:buNone/>
                </a:pPr>
                <a:r>
                  <a:rPr lang="en-GB" b="1" dirty="0"/>
                  <a:t>Definition (</a:t>
                </a:r>
                <a:r>
                  <a:rPr lang="en-GB" b="1" dirty="0">
                    <a:solidFill>
                      <a:srgbClr val="00B050"/>
                    </a:solidFill>
                  </a:rPr>
                  <a:t>Hyperparameters </a:t>
                </a:r>
                <a:r>
                  <a:rPr lang="en-GB" b="1" dirty="0"/>
                  <a:t>and</a:t>
                </a:r>
                <a:r>
                  <a:rPr lang="en-GB" b="1" dirty="0">
                    <a:solidFill>
                      <a:srgbClr val="00B050"/>
                    </a:solidFill>
                  </a:rPr>
                  <a:t> hyperparameter tuning</a:t>
                </a:r>
                <a:r>
                  <a:rPr lang="en-GB" b="1" dirty="0"/>
                  <a:t>):</a:t>
                </a:r>
              </a:p>
              <a:p>
                <a:pPr marL="0" indent="0">
                  <a:buNone/>
                </a:pPr>
                <a:r>
                  <a:rPr lang="en-GB" dirty="0"/>
                  <a:t>As we have seen, the </a:t>
                </a:r>
                <a:r>
                  <a:rPr lang="en-GB" b="1" dirty="0"/>
                  <a:t>learning</a:t>
                </a:r>
                <a:r>
                  <a:rPr lang="en-GB" dirty="0"/>
                  <a:t> </a:t>
                </a:r>
                <a:r>
                  <a:rPr lang="en-GB" b="1" dirty="0"/>
                  <a:t>rate</a:t>
                </a:r>
                <a:r>
                  <a:rPr lang="en-GB" dirty="0"/>
                  <a:t> is a </a:t>
                </a:r>
                <a:r>
                  <a:rPr lang="en-GB" b="1" dirty="0">
                    <a:solidFill>
                      <a:srgbClr val="00B050"/>
                    </a:solidFill>
                  </a:rPr>
                  <a:t>hyperparameter</a:t>
                </a:r>
                <a:r>
                  <a:rPr lang="en-GB" dirty="0"/>
                  <a:t> that needs to be carefully chosen.</a:t>
                </a:r>
              </a:p>
              <a:p>
                <a:pPr marL="0" indent="0">
                  <a:buNone/>
                </a:pPr>
                <a:r>
                  <a:rPr lang="en-GB" dirty="0"/>
                  <a:t>Thus, an important part of deep learning is </a:t>
                </a:r>
                <a:r>
                  <a:rPr lang="en-GB" b="1" dirty="0">
                    <a:solidFill>
                      <a:srgbClr val="00B050"/>
                    </a:solidFill>
                  </a:rPr>
                  <a:t>hyperparameter</a:t>
                </a:r>
                <a:r>
                  <a:rPr lang="en-GB" dirty="0"/>
                  <a:t> </a:t>
                </a:r>
                <a:r>
                  <a:rPr lang="en-GB" b="1" dirty="0">
                    <a:solidFill>
                      <a:srgbClr val="00B050"/>
                    </a:solidFill>
                  </a:rPr>
                  <a:t>tuning.</a:t>
                </a:r>
                <a:r>
                  <a:rPr lang="en-GB" dirty="0"/>
                  <a:t> </a:t>
                </a:r>
              </a:p>
              <a:p>
                <a:pPr marL="0" indent="0">
                  <a:buNone/>
                </a:pPr>
                <a:r>
                  <a:rPr lang="en-GB" dirty="0"/>
                  <a:t>It consists, for instance, of </a:t>
                </a:r>
                <a:r>
                  <a:rPr lang="en-GB" b="1" dirty="0"/>
                  <a:t>finding the optimal learning rate</a:t>
                </a:r>
                <a:r>
                  <a:rPr lang="en-GB" dirty="0"/>
                  <a:t> </a:t>
                </a:r>
                <a14:m>
                  <m:oMath xmlns:m="http://schemas.openxmlformats.org/officeDocument/2006/math">
                    <m:r>
                      <a:rPr lang="fr-FR" b="0" i="1" smtClean="0">
                        <a:latin typeface="Cambria Math" panose="02040503050406030204" pitchFamily="18" charset="0"/>
                      </a:rPr>
                      <m:t>𝛼</m:t>
                    </m:r>
                  </m:oMath>
                </a14:m>
                <a:r>
                  <a:rPr lang="en-GB" dirty="0"/>
                  <a:t> that will allow the gradient descent to </a:t>
                </a:r>
                <a:r>
                  <a:rPr lang="en-GB" b="1" dirty="0"/>
                  <a:t>converge quickly and reliably</a:t>
                </a:r>
                <a:r>
                  <a:rPr lang="en-GB" dirty="0"/>
                  <a:t>.</a:t>
                </a:r>
                <a:endParaRPr lang="en-GB" b="1" dirty="0"/>
              </a:p>
              <a:p>
                <a:endParaRPr lang="en-SG" dirty="0"/>
              </a:p>
              <a:p>
                <a:pPr marL="0" indent="0">
                  <a:buNone/>
                </a:pPr>
                <a:endParaRPr lang="en-GB" dirty="0"/>
              </a:p>
            </p:txBody>
          </p:sp>
        </mc:Choice>
        <mc:Fallback xmlns="">
          <p:sp>
            <p:nvSpPr>
              <p:cNvPr id="3" name="Content Placeholder 2">
                <a:extLst>
                  <a:ext uri="{FF2B5EF4-FFF2-40B4-BE49-F238E27FC236}">
                    <a16:creationId xmlns:a16="http://schemas.microsoft.com/office/drawing/2014/main" id="{BF44B0CF-0CAC-3504-7AB3-559E76A4A1BC}"/>
                  </a:ext>
                </a:extLst>
              </p:cNvPr>
              <p:cNvSpPr>
                <a:spLocks noGrp="1" noRot="1" noChangeAspect="1" noMove="1" noResize="1" noEditPoints="1" noAdjustHandles="1" noChangeArrowheads="1" noChangeShapeType="1" noTextEdit="1"/>
              </p:cNvSpPr>
              <p:nvPr>
                <p:ph sz="half" idx="1"/>
              </p:nvPr>
            </p:nvSpPr>
            <p:spPr>
              <a:xfrm>
                <a:off x="758092" y="1825624"/>
                <a:ext cx="5337908" cy="5032375"/>
              </a:xfrm>
              <a:blipFill>
                <a:blip r:embed="rId2"/>
                <a:stretch>
                  <a:fillRect l="-2283" t="-1937" r="-913"/>
                </a:stretch>
              </a:blipFill>
            </p:spPr>
            <p:txBody>
              <a:bodyPr/>
              <a:lstStyle/>
              <a:p>
                <a:r>
                  <a:rPr lang="en-GB">
                    <a:noFill/>
                  </a:rPr>
                  <a:t> </a:t>
                </a:r>
              </a:p>
            </p:txBody>
          </p:sp>
        </mc:Fallback>
      </mc:AlternateContent>
      <p:pic>
        <p:nvPicPr>
          <p:cNvPr id="7" name="Picture 6" descr="Diagram&#10;&#10;Description automatically generated with low confidence">
            <a:extLst>
              <a:ext uri="{FF2B5EF4-FFF2-40B4-BE49-F238E27FC236}">
                <a16:creationId xmlns:a16="http://schemas.microsoft.com/office/drawing/2014/main" id="{F4E3F8CF-9E64-FE70-50B8-E9152DC86C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0424" y="1610725"/>
            <a:ext cx="5032374" cy="5032374"/>
          </a:xfrm>
          <a:prstGeom prst="rect">
            <a:avLst/>
          </a:prstGeom>
        </p:spPr>
      </p:pic>
    </p:spTree>
    <p:extLst>
      <p:ext uri="{BB962C8B-B14F-4D97-AF65-F5344CB8AC3E}">
        <p14:creationId xmlns:p14="http://schemas.microsoft.com/office/powerpoint/2010/main" val="30615014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 (An abstract one this time)</a:t>
            </a:r>
            <a:endParaRPr lang="en-SG" dirty="0"/>
          </a:p>
        </p:txBody>
      </p:sp>
      <p:pic>
        <p:nvPicPr>
          <p:cNvPr id="6" name="Picture 5">
            <a:extLst>
              <a:ext uri="{FF2B5EF4-FFF2-40B4-BE49-F238E27FC236}">
                <a16:creationId xmlns:a16="http://schemas.microsoft.com/office/drawing/2014/main" id="{23D00DD9-21D0-0350-AF57-AAB1512999BB}"/>
              </a:ext>
            </a:extLst>
          </p:cNvPr>
          <p:cNvPicPr>
            <a:picLocks noChangeAspect="1"/>
          </p:cNvPicPr>
          <p:nvPr/>
        </p:nvPicPr>
        <p:blipFill>
          <a:blip r:embed="rId2"/>
          <a:stretch>
            <a:fillRect/>
          </a:stretch>
        </p:blipFill>
        <p:spPr>
          <a:xfrm>
            <a:off x="2756398" y="1548881"/>
            <a:ext cx="7200177" cy="4862055"/>
          </a:xfrm>
          <a:prstGeom prst="rect">
            <a:avLst/>
          </a:prstGeom>
        </p:spPr>
      </p:pic>
    </p:spTree>
    <p:extLst>
      <p:ext uri="{BB962C8B-B14F-4D97-AF65-F5344CB8AC3E}">
        <p14:creationId xmlns:p14="http://schemas.microsoft.com/office/powerpoint/2010/main" val="10983600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FA9FB08-8B4D-4B75-6BC7-1C5AFEFF5E55}"/>
              </a:ext>
            </a:extLst>
          </p:cNvPr>
          <p:cNvSpPr>
            <a:spLocks noGrp="1"/>
          </p:cNvSpPr>
          <p:nvPr>
            <p:ph type="title"/>
          </p:nvPr>
        </p:nvSpPr>
        <p:spPr/>
        <p:txBody>
          <a:bodyPr/>
          <a:lstStyle/>
          <a:p>
            <a:r>
              <a:rPr lang="en-GB" dirty="0"/>
              <a:t>New dataset! (An abstract one this time)</a:t>
            </a:r>
            <a:endParaRPr lang="en-SG"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37977B6-1294-65D6-E828-C682A2CB902C}"/>
                  </a:ext>
                </a:extLst>
              </p:cNvPr>
              <p:cNvSpPr>
                <a:spLocks noGrp="1"/>
              </p:cNvSpPr>
              <p:nvPr>
                <p:ph sz="half" idx="1"/>
              </p:nvPr>
            </p:nvSpPr>
            <p:spPr>
              <a:xfrm>
                <a:off x="838200" y="1825624"/>
                <a:ext cx="5181600" cy="5032375"/>
              </a:xfrm>
            </p:spPr>
            <p:txBody>
              <a:bodyPr>
                <a:normAutofit/>
              </a:bodyPr>
              <a:lstStyle/>
              <a:p>
                <a:pPr marL="0" indent="0">
                  <a:buNone/>
                </a:pPr>
                <a:r>
                  <a:rPr lang="en-GB" dirty="0"/>
                  <a:t>Each sample consists of two randomly drawn input values </a:t>
                </a:r>
                <a14:m>
                  <m:oMath xmlns:m="http://schemas.openxmlformats.org/officeDocument/2006/math">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b="0" i="1" dirty="0" smtClean="0">
                            <a:latin typeface="Cambria Math" panose="02040503050406030204" pitchFamily="18" charset="0"/>
                          </a:rPr>
                          <m:t>1</m:t>
                        </m:r>
                      </m:sub>
                    </m:sSub>
                    <m:r>
                      <a:rPr lang="en-GB" i="1" dirty="0" smtClean="0">
                        <a:latin typeface="Cambria Math" panose="02040503050406030204" pitchFamily="18" charset="0"/>
                      </a:rPr>
                      <m:t>, </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a14:m>
                <a:r>
                  <a:rPr lang="en-GB" dirty="0"/>
                  <a:t>, with</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−1&lt;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r>
                        <a:rPr lang="en-GB" b="0" i="1" smtClean="0">
                          <a:latin typeface="Cambria Math" panose="02040503050406030204" pitchFamily="18" charset="0"/>
                        </a:rPr>
                        <m:t>, </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&lt;1</m:t>
                      </m:r>
                      <m:r>
                        <a:rPr lang="en-GB" b="0" i="0" smtClean="0">
                          <a:latin typeface="Cambria Math" panose="02040503050406030204" pitchFamily="18" charset="0"/>
                        </a:rPr>
                        <m:t>.</m:t>
                      </m:r>
                    </m:oMath>
                  </m:oMathPara>
                </a14:m>
                <a:endParaRPr lang="en-SG" dirty="0"/>
              </a:p>
              <a:p>
                <a:pPr marL="0" indent="0">
                  <a:buNone/>
                </a:pPr>
                <a:r>
                  <a:rPr lang="en-SG" dirty="0"/>
                  <a:t>Black line serves as (non-linear) frontier between both classes, with equation.</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4</m:t>
                          </m:r>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3</m:t>
                          </m:r>
                        </m:num>
                        <m:den>
                          <m:r>
                            <a:rPr lang="en-GB" b="0" i="1" smtClean="0">
                              <a:latin typeface="Cambria Math" panose="02040503050406030204" pitchFamily="18" charset="0"/>
                            </a:rPr>
                            <m:t>4</m:t>
                          </m:r>
                        </m:den>
                      </m:f>
                      <m:r>
                        <m:rPr>
                          <m:sty m:val="p"/>
                        </m:rPr>
                        <a:rPr lang="en-GB" b="0" i="0" smtClean="0">
                          <a:latin typeface="Cambria Math" panose="02040503050406030204" pitchFamily="18" charset="0"/>
                        </a:rPr>
                        <m:t>sin</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𝜋</m:t>
                      </m:r>
                      <m:r>
                        <a:rPr lang="en-GB" b="0" i="1" smtClean="0">
                          <a:latin typeface="Cambria Math" panose="02040503050406030204" pitchFamily="18" charset="0"/>
                        </a:rPr>
                        <m:t>)</m:t>
                      </m:r>
                    </m:oMath>
                  </m:oMathPara>
                </a14:m>
                <a:endParaRPr lang="en-SG" dirty="0"/>
              </a:p>
              <a:p>
                <a:pPr marL="0" indent="0">
                  <a:buNone/>
                </a:pPr>
                <a:r>
                  <a:rPr lang="en-SG" dirty="0"/>
                  <a:t>Two classes (green and red): Green (class 1) if </a:t>
                </a:r>
                <a14:m>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2</m:t>
                        </m:r>
                      </m:sub>
                    </m:sSub>
                    <m:r>
                      <a:rPr lang="en-GB" b="0" i="1" smtClean="0">
                        <a:latin typeface="Cambria Math" panose="02040503050406030204" pitchFamily="18" charset="0"/>
                      </a:rPr>
                      <m:t>&gt;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sSub>
                          <m:sSubPr>
                            <m:ctrlPr>
                              <a:rPr lang="en-GB" b="0" i="1" smtClean="0">
                                <a:latin typeface="Cambria Math" panose="02040503050406030204" pitchFamily="18" charset="0"/>
                              </a:rPr>
                            </m:ctrlPr>
                          </m:sSubPr>
                          <m:e>
                            <m:r>
                              <a:rPr lang="en-GB" b="0" i="1" smtClean="0">
                                <a:latin typeface="Cambria Math" panose="02040503050406030204" pitchFamily="18" charset="0"/>
                              </a:rPr>
                              <m:t>𝑥</m:t>
                            </m:r>
                          </m:e>
                          <m:sub>
                            <m:r>
                              <a:rPr lang="en-GB" b="0" i="1" smtClean="0">
                                <a:latin typeface="Cambria Math" panose="02040503050406030204" pitchFamily="18" charset="0"/>
                              </a:rPr>
                              <m:t>1</m:t>
                            </m:r>
                          </m:sub>
                        </m:sSub>
                      </m:e>
                    </m:d>
                  </m:oMath>
                </a14:m>
                <a:br>
                  <a:rPr lang="en-GB" b="0" dirty="0"/>
                </a:br>
                <a:r>
                  <a:rPr lang="en-SG" dirty="0"/>
                  <a:t>and red (class 0) otherwise.</a:t>
                </a:r>
              </a:p>
              <a:p>
                <a:endParaRPr lang="en-SG" dirty="0"/>
              </a:p>
            </p:txBody>
          </p:sp>
        </mc:Choice>
        <mc:Fallback xmlns="">
          <p:sp>
            <p:nvSpPr>
              <p:cNvPr id="4" name="Content Placeholder 3">
                <a:extLst>
                  <a:ext uri="{FF2B5EF4-FFF2-40B4-BE49-F238E27FC236}">
                    <a16:creationId xmlns:a16="http://schemas.microsoft.com/office/drawing/2014/main" id="{E37977B6-1294-65D6-E828-C682A2CB902C}"/>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b="-847"/>
                </a:stretch>
              </a:blipFill>
            </p:spPr>
            <p:txBody>
              <a:bodyPr/>
              <a:lstStyle/>
              <a:p>
                <a:r>
                  <a:rPr lang="en-GB">
                    <a:noFill/>
                  </a:rPr>
                  <a:t> </a:t>
                </a:r>
              </a:p>
            </p:txBody>
          </p:sp>
        </mc:Fallback>
      </mc:AlternateContent>
      <p:pic>
        <p:nvPicPr>
          <p:cNvPr id="2" name="Picture 1">
            <a:extLst>
              <a:ext uri="{FF2B5EF4-FFF2-40B4-BE49-F238E27FC236}">
                <a16:creationId xmlns:a16="http://schemas.microsoft.com/office/drawing/2014/main" id="{0B13134F-3FE5-9ABF-AC82-190C9976E740}"/>
              </a:ext>
            </a:extLst>
          </p:cNvPr>
          <p:cNvPicPr>
            <a:picLocks noChangeAspect="1"/>
          </p:cNvPicPr>
          <p:nvPr/>
        </p:nvPicPr>
        <p:blipFill>
          <a:blip r:embed="rId3"/>
          <a:stretch>
            <a:fillRect/>
          </a:stretch>
        </p:blipFill>
        <p:spPr>
          <a:xfrm>
            <a:off x="6096000" y="2081720"/>
            <a:ext cx="5797758" cy="3915045"/>
          </a:xfrm>
          <a:prstGeom prst="rect">
            <a:avLst/>
          </a:prstGeom>
        </p:spPr>
      </p:pic>
    </p:spTree>
    <p:extLst>
      <p:ext uri="{BB962C8B-B14F-4D97-AF65-F5344CB8AC3E}">
        <p14:creationId xmlns:p14="http://schemas.microsoft.com/office/powerpoint/2010/main" val="153513449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DB95A-6F54-1C8E-C7BF-34F5ECB6A00A}"/>
              </a:ext>
            </a:extLst>
          </p:cNvPr>
          <p:cNvSpPr>
            <a:spLocks noGrp="1"/>
          </p:cNvSpPr>
          <p:nvPr>
            <p:ph type="title"/>
          </p:nvPr>
        </p:nvSpPr>
        <p:spPr/>
        <p:txBody>
          <a:bodyPr/>
          <a:lstStyle/>
          <a:p>
            <a:r>
              <a:rPr lang="en-GB" dirty="0"/>
              <a:t>New dataset!</a:t>
            </a:r>
            <a:endParaRPr lang="en-SG" dirty="0"/>
          </a:p>
        </p:txBody>
      </p:sp>
      <p:sp>
        <p:nvSpPr>
          <p:cNvPr id="4" name="Content Placeholder 3">
            <a:extLst>
              <a:ext uri="{FF2B5EF4-FFF2-40B4-BE49-F238E27FC236}">
                <a16:creationId xmlns:a16="http://schemas.microsoft.com/office/drawing/2014/main" id="{0A6D0783-241D-0B11-03E2-9F4FF3BEE947}"/>
              </a:ext>
            </a:extLst>
          </p:cNvPr>
          <p:cNvSpPr>
            <a:spLocks noGrp="1"/>
          </p:cNvSpPr>
          <p:nvPr>
            <p:ph sz="half" idx="1"/>
          </p:nvPr>
        </p:nvSpPr>
        <p:spPr>
          <a:xfrm>
            <a:off x="838200" y="1825624"/>
            <a:ext cx="3155302" cy="5032375"/>
          </a:xfrm>
        </p:spPr>
        <p:txBody>
          <a:bodyPr/>
          <a:lstStyle/>
          <a:p>
            <a:pPr marL="0" indent="0">
              <a:buNone/>
            </a:pPr>
            <a:r>
              <a:rPr lang="en-GB" dirty="0"/>
              <a:t>We can generate some entries using the helper functions here.</a:t>
            </a:r>
          </a:p>
          <a:p>
            <a:pPr marL="0" indent="0">
              <a:buNone/>
            </a:pPr>
            <a:endParaRPr lang="en-GB" dirty="0"/>
          </a:p>
          <a:p>
            <a:pPr marL="0" indent="0">
              <a:buNone/>
            </a:pPr>
            <a:r>
              <a:rPr lang="en-GB" dirty="0"/>
              <a:t>Basically, drawing pairs of values randomly and checking if above or below the sine line.</a:t>
            </a:r>
          </a:p>
          <a:p>
            <a:pPr marL="0" indent="0">
              <a:buNone/>
            </a:pPr>
            <a:endParaRPr lang="en-SG" dirty="0"/>
          </a:p>
        </p:txBody>
      </p:sp>
      <p:pic>
        <p:nvPicPr>
          <p:cNvPr id="7" name="Picture 6">
            <a:extLst>
              <a:ext uri="{FF2B5EF4-FFF2-40B4-BE49-F238E27FC236}">
                <a16:creationId xmlns:a16="http://schemas.microsoft.com/office/drawing/2014/main" id="{7FF8A9BC-A4CE-B0E5-4FD0-48E6842E254C}"/>
              </a:ext>
            </a:extLst>
          </p:cNvPr>
          <p:cNvPicPr>
            <a:picLocks noChangeAspect="1"/>
          </p:cNvPicPr>
          <p:nvPr/>
        </p:nvPicPr>
        <p:blipFill>
          <a:blip r:embed="rId2"/>
          <a:stretch>
            <a:fillRect/>
          </a:stretch>
        </p:blipFill>
        <p:spPr>
          <a:xfrm>
            <a:off x="4130694" y="0"/>
            <a:ext cx="8061306" cy="6858000"/>
          </a:xfrm>
          <a:prstGeom prst="rect">
            <a:avLst/>
          </a:prstGeom>
        </p:spPr>
      </p:pic>
      <p:pic>
        <p:nvPicPr>
          <p:cNvPr id="8" name="Picture 7">
            <a:extLst>
              <a:ext uri="{FF2B5EF4-FFF2-40B4-BE49-F238E27FC236}">
                <a16:creationId xmlns:a16="http://schemas.microsoft.com/office/drawing/2014/main" id="{7BC15D68-90DE-4BF0-C975-D7AEA6F616EB}"/>
              </a:ext>
            </a:extLst>
          </p:cNvPr>
          <p:cNvPicPr>
            <a:picLocks noChangeAspect="1"/>
          </p:cNvPicPr>
          <p:nvPr/>
        </p:nvPicPr>
        <p:blipFill>
          <a:blip r:embed="rId3"/>
          <a:stretch>
            <a:fillRect/>
          </a:stretch>
        </p:blipFill>
        <p:spPr>
          <a:xfrm>
            <a:off x="6900984" y="3865193"/>
            <a:ext cx="4243754" cy="2865675"/>
          </a:xfrm>
          <a:prstGeom prst="rect">
            <a:avLst/>
          </a:prstGeom>
        </p:spPr>
      </p:pic>
    </p:spTree>
    <p:extLst>
      <p:ext uri="{BB962C8B-B14F-4D97-AF65-F5344CB8AC3E}">
        <p14:creationId xmlns:p14="http://schemas.microsoft.com/office/powerpoint/2010/main" val="32623928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58846-297D-319F-FB08-9AADC4484520}"/>
              </a:ext>
            </a:extLst>
          </p:cNvPr>
          <p:cNvSpPr>
            <a:spLocks noGrp="1"/>
          </p:cNvSpPr>
          <p:nvPr>
            <p:ph type="title"/>
          </p:nvPr>
        </p:nvSpPr>
        <p:spPr/>
        <p:txBody>
          <a:bodyPr/>
          <a:lstStyle/>
          <a:p>
            <a:r>
              <a:rPr lang="en-GB" dirty="0"/>
              <a:t>Adjusting our</a:t>
            </a:r>
            <a:br>
              <a:rPr lang="en-GB" dirty="0"/>
            </a:br>
            <a:r>
              <a:rPr lang="en-GB" dirty="0"/>
              <a:t>shallow NN</a:t>
            </a:r>
            <a:endParaRPr lang="en-SG" dirty="0"/>
          </a:p>
        </p:txBody>
      </p:sp>
      <p:sp>
        <p:nvSpPr>
          <p:cNvPr id="3" name="Content Placeholder 2">
            <a:extLst>
              <a:ext uri="{FF2B5EF4-FFF2-40B4-BE49-F238E27FC236}">
                <a16:creationId xmlns:a16="http://schemas.microsoft.com/office/drawing/2014/main" id="{0D6827D2-8C59-5725-9D05-A7ACE2CC3147}"/>
              </a:ext>
            </a:extLst>
          </p:cNvPr>
          <p:cNvSpPr>
            <a:spLocks noGrp="1"/>
          </p:cNvSpPr>
          <p:nvPr>
            <p:ph sz="half" idx="1"/>
          </p:nvPr>
        </p:nvSpPr>
        <p:spPr>
          <a:xfrm>
            <a:off x="838199" y="1825624"/>
            <a:ext cx="5690419" cy="5032375"/>
          </a:xfrm>
        </p:spPr>
        <p:txBody>
          <a:bodyPr>
            <a:normAutofit/>
          </a:bodyPr>
          <a:lstStyle/>
          <a:p>
            <a:pPr marL="0" indent="0">
              <a:buNone/>
            </a:pPr>
            <a:r>
              <a:rPr lang="en-GB" dirty="0"/>
              <a:t>We can adjust our shallow neural network to the task by:</a:t>
            </a:r>
          </a:p>
          <a:p>
            <a:r>
              <a:rPr lang="en-GB" dirty="0"/>
              <a:t>Using the same two layers as before.</a:t>
            </a:r>
          </a:p>
          <a:p>
            <a:r>
              <a:rPr lang="en-GB" dirty="0"/>
              <a:t>Simply adding a clipping to the final value of the forward method to ensure values between 0 and 1.</a:t>
            </a:r>
          </a:p>
          <a:p>
            <a:r>
              <a:rPr lang="en-GB" dirty="0"/>
              <a:t>Replace MSE with our cross-entropy loss function (as in Log. Reg.).</a:t>
            </a:r>
          </a:p>
          <a:p>
            <a:r>
              <a:rPr lang="en-GB" dirty="0"/>
              <a:t>Backward and trainer methods are left untouched.</a:t>
            </a:r>
            <a:endParaRPr lang="en-SG" dirty="0"/>
          </a:p>
        </p:txBody>
      </p:sp>
      <p:pic>
        <p:nvPicPr>
          <p:cNvPr id="5" name="Picture 4">
            <a:extLst>
              <a:ext uri="{FF2B5EF4-FFF2-40B4-BE49-F238E27FC236}">
                <a16:creationId xmlns:a16="http://schemas.microsoft.com/office/drawing/2014/main" id="{37B90C47-6C6E-ABFD-D799-06E6C8A19DA8}"/>
              </a:ext>
            </a:extLst>
          </p:cNvPr>
          <p:cNvPicPr>
            <a:picLocks noChangeAspect="1"/>
          </p:cNvPicPr>
          <p:nvPr/>
        </p:nvPicPr>
        <p:blipFill>
          <a:blip r:embed="rId2"/>
          <a:stretch>
            <a:fillRect/>
          </a:stretch>
        </p:blipFill>
        <p:spPr>
          <a:xfrm>
            <a:off x="6666270" y="129477"/>
            <a:ext cx="5525730" cy="6599045"/>
          </a:xfrm>
          <a:prstGeom prst="rect">
            <a:avLst/>
          </a:prstGeom>
        </p:spPr>
      </p:pic>
    </p:spTree>
    <p:extLst>
      <p:ext uri="{BB962C8B-B14F-4D97-AF65-F5344CB8AC3E}">
        <p14:creationId xmlns:p14="http://schemas.microsoft.com/office/powerpoint/2010/main" val="639167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0BDD955-8C6C-6B79-E4D7-D77E989DD9CB}"/>
              </a:ext>
            </a:extLst>
          </p:cNvPr>
          <p:cNvPicPr>
            <a:picLocks noChangeAspect="1"/>
          </p:cNvPicPr>
          <p:nvPr/>
        </p:nvPicPr>
        <p:blipFill>
          <a:blip r:embed="rId2"/>
          <a:stretch>
            <a:fillRect/>
          </a:stretch>
        </p:blipFill>
        <p:spPr>
          <a:xfrm>
            <a:off x="500115" y="277012"/>
            <a:ext cx="11488753" cy="2724530"/>
          </a:xfrm>
          <a:prstGeom prst="rect">
            <a:avLst/>
          </a:prstGeom>
        </p:spPr>
      </p:pic>
      <p:pic>
        <p:nvPicPr>
          <p:cNvPr id="8" name="Picture 7">
            <a:extLst>
              <a:ext uri="{FF2B5EF4-FFF2-40B4-BE49-F238E27FC236}">
                <a16:creationId xmlns:a16="http://schemas.microsoft.com/office/drawing/2014/main" id="{0F78550A-E6DE-7CC0-7837-FC2B1D24AC42}"/>
              </a:ext>
            </a:extLst>
          </p:cNvPr>
          <p:cNvPicPr>
            <a:picLocks noChangeAspect="1"/>
          </p:cNvPicPr>
          <p:nvPr/>
        </p:nvPicPr>
        <p:blipFill>
          <a:blip r:embed="rId3"/>
          <a:stretch>
            <a:fillRect/>
          </a:stretch>
        </p:blipFill>
        <p:spPr>
          <a:xfrm>
            <a:off x="389499" y="3001542"/>
            <a:ext cx="4191585" cy="3734321"/>
          </a:xfrm>
          <a:prstGeom prst="rect">
            <a:avLst/>
          </a:prstGeom>
        </p:spPr>
      </p:pic>
      <p:pic>
        <p:nvPicPr>
          <p:cNvPr id="10" name="Picture 9">
            <a:extLst>
              <a:ext uri="{FF2B5EF4-FFF2-40B4-BE49-F238E27FC236}">
                <a16:creationId xmlns:a16="http://schemas.microsoft.com/office/drawing/2014/main" id="{072B0F04-E003-8681-9F9A-699B20E267B0}"/>
              </a:ext>
            </a:extLst>
          </p:cNvPr>
          <p:cNvPicPr>
            <a:picLocks noChangeAspect="1"/>
          </p:cNvPicPr>
          <p:nvPr/>
        </p:nvPicPr>
        <p:blipFill>
          <a:blip r:embed="rId4"/>
          <a:stretch>
            <a:fillRect/>
          </a:stretch>
        </p:blipFill>
        <p:spPr>
          <a:xfrm>
            <a:off x="6505343" y="5347243"/>
            <a:ext cx="5058481" cy="962159"/>
          </a:xfrm>
          <a:prstGeom prst="rect">
            <a:avLst/>
          </a:prstGeom>
        </p:spPr>
      </p:pic>
      <p:sp>
        <p:nvSpPr>
          <p:cNvPr id="12" name="TextBox 11">
            <a:extLst>
              <a:ext uri="{FF2B5EF4-FFF2-40B4-BE49-F238E27FC236}">
                <a16:creationId xmlns:a16="http://schemas.microsoft.com/office/drawing/2014/main" id="{DD3CD9CC-3DB1-E108-6A9D-978D92CBFE28}"/>
              </a:ext>
            </a:extLst>
          </p:cNvPr>
          <p:cNvSpPr txBox="1"/>
          <p:nvPr/>
        </p:nvSpPr>
        <p:spPr>
          <a:xfrm>
            <a:off x="7041662" y="3219938"/>
            <a:ext cx="5150338" cy="1938992"/>
          </a:xfrm>
          <a:prstGeom prst="rect">
            <a:avLst/>
          </a:prstGeom>
          <a:noFill/>
        </p:spPr>
        <p:txBody>
          <a:bodyPr wrap="square" rtlCol="0">
            <a:spAutoFit/>
          </a:bodyPr>
          <a:lstStyle/>
          <a:p>
            <a:pPr marL="342900" indent="-342900">
              <a:buAutoNum type="arabicPeriod"/>
            </a:pPr>
            <a:r>
              <a:rPr lang="en-GB" sz="2400" dirty="0">
                <a:solidFill>
                  <a:srgbClr val="00B050"/>
                </a:solidFill>
              </a:rPr>
              <a:t>Initialize model</a:t>
            </a:r>
          </a:p>
          <a:p>
            <a:pPr marL="342900" indent="-342900">
              <a:buAutoNum type="arabicPeriod"/>
            </a:pPr>
            <a:r>
              <a:rPr lang="en-GB" sz="2400" dirty="0">
                <a:solidFill>
                  <a:schemeClr val="accent2"/>
                </a:solidFill>
              </a:rPr>
              <a:t>Forward to predict</a:t>
            </a:r>
          </a:p>
          <a:p>
            <a:pPr marL="342900" indent="-342900">
              <a:buAutoNum type="arabicPeriod"/>
            </a:pPr>
            <a:r>
              <a:rPr lang="en-GB" sz="2400" dirty="0">
                <a:solidFill>
                  <a:srgbClr val="7030A0"/>
                </a:solidFill>
              </a:rPr>
              <a:t>Compute loss to evaluate model (it is bad, because trainable parameters have received random values!)</a:t>
            </a:r>
            <a:endParaRPr lang="en-SG" sz="2400" dirty="0">
              <a:solidFill>
                <a:srgbClr val="7030A0"/>
              </a:solidFill>
            </a:endParaRPr>
          </a:p>
        </p:txBody>
      </p:sp>
      <p:cxnSp>
        <p:nvCxnSpPr>
          <p:cNvPr id="14" name="Straight Arrow Connector 13">
            <a:extLst>
              <a:ext uri="{FF2B5EF4-FFF2-40B4-BE49-F238E27FC236}">
                <a16:creationId xmlns:a16="http://schemas.microsoft.com/office/drawing/2014/main" id="{C64E9A37-A7F7-360B-952C-B89423628496}"/>
              </a:ext>
            </a:extLst>
          </p:cNvPr>
          <p:cNvCxnSpPr>
            <a:cxnSpLocks/>
          </p:cNvCxnSpPr>
          <p:nvPr/>
        </p:nvCxnSpPr>
        <p:spPr>
          <a:xfrm flipH="1">
            <a:off x="7053384" y="4552335"/>
            <a:ext cx="332154" cy="78079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AE292570-28B5-65D3-67EE-A694DF11DD12}"/>
              </a:ext>
            </a:extLst>
          </p:cNvPr>
          <p:cNvCxnSpPr>
            <a:cxnSpLocks/>
          </p:cNvCxnSpPr>
          <p:nvPr/>
        </p:nvCxnSpPr>
        <p:spPr>
          <a:xfrm flipH="1">
            <a:off x="4079631" y="3657057"/>
            <a:ext cx="2848707" cy="94328"/>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1A0F1C2-C1CE-6209-2479-EE59FD4158C5}"/>
              </a:ext>
            </a:extLst>
          </p:cNvPr>
          <p:cNvCxnSpPr>
            <a:cxnSpLocks/>
          </p:cNvCxnSpPr>
          <p:nvPr/>
        </p:nvCxnSpPr>
        <p:spPr>
          <a:xfrm flipH="1" flipV="1">
            <a:off x="6346092" y="2247628"/>
            <a:ext cx="1039446" cy="97231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198286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6" name="Picture 5">
            <a:extLst>
              <a:ext uri="{FF2B5EF4-FFF2-40B4-BE49-F238E27FC236}">
                <a16:creationId xmlns:a16="http://schemas.microsoft.com/office/drawing/2014/main" id="{11A6D2AA-EA62-18A2-33BA-DFF7E098C2C7}"/>
              </a:ext>
            </a:extLst>
          </p:cNvPr>
          <p:cNvPicPr>
            <a:picLocks noChangeAspect="1"/>
          </p:cNvPicPr>
          <p:nvPr/>
        </p:nvPicPr>
        <p:blipFill>
          <a:blip r:embed="rId2"/>
          <a:stretch>
            <a:fillRect/>
          </a:stretch>
        </p:blipFill>
        <p:spPr>
          <a:xfrm>
            <a:off x="2282091" y="1494804"/>
            <a:ext cx="8317633" cy="5128568"/>
          </a:xfrm>
          <a:prstGeom prst="rect">
            <a:avLst/>
          </a:prstGeom>
        </p:spPr>
      </p:pic>
      <p:sp>
        <p:nvSpPr>
          <p:cNvPr id="3" name="TextBox 2">
            <a:extLst>
              <a:ext uri="{FF2B5EF4-FFF2-40B4-BE49-F238E27FC236}">
                <a16:creationId xmlns:a16="http://schemas.microsoft.com/office/drawing/2014/main" id="{9E2CC316-247E-0435-3752-D890B3F70FEF}"/>
              </a:ext>
            </a:extLst>
          </p:cNvPr>
          <p:cNvSpPr txBox="1"/>
          <p:nvPr/>
        </p:nvSpPr>
        <p:spPr>
          <a:xfrm>
            <a:off x="150894" y="2504816"/>
            <a:ext cx="2002369" cy="3108543"/>
          </a:xfrm>
          <a:prstGeom prst="rect">
            <a:avLst/>
          </a:prstGeom>
          <a:noFill/>
        </p:spPr>
        <p:txBody>
          <a:bodyPr wrap="square" rtlCol="0">
            <a:spAutoFit/>
          </a:bodyPr>
          <a:lstStyle/>
          <a:p>
            <a:r>
              <a:rPr lang="en-GB" sz="2800" dirty="0">
                <a:solidFill>
                  <a:schemeClr val="accent2"/>
                </a:solidFill>
              </a:rPr>
              <a:t>Training curves looking nice, but does that mean the model</a:t>
            </a:r>
            <a:br>
              <a:rPr lang="en-GB" sz="2800" dirty="0">
                <a:solidFill>
                  <a:schemeClr val="accent2"/>
                </a:solidFill>
              </a:rPr>
            </a:br>
            <a:r>
              <a:rPr lang="en-GB" sz="2800" dirty="0">
                <a:solidFill>
                  <a:schemeClr val="accent2"/>
                </a:solidFill>
              </a:rPr>
              <a:t>is good?</a:t>
            </a:r>
            <a:endParaRPr lang="en-SG" sz="2800" dirty="0">
              <a:solidFill>
                <a:schemeClr val="accent2"/>
              </a:solidFill>
            </a:endParaRPr>
          </a:p>
        </p:txBody>
      </p:sp>
    </p:spTree>
    <p:extLst>
      <p:ext uri="{BB962C8B-B14F-4D97-AF65-F5344CB8AC3E}">
        <p14:creationId xmlns:p14="http://schemas.microsoft.com/office/powerpoint/2010/main" val="68701767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It 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2457061" y="1591765"/>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260059" y="3610947"/>
            <a:ext cx="2340528" cy="523220"/>
          </a:xfrm>
          <a:prstGeom prst="rect">
            <a:avLst/>
          </a:prstGeom>
          <a:noFill/>
        </p:spPr>
        <p:txBody>
          <a:bodyPr wrap="square" rtlCol="0">
            <a:spAutoFit/>
          </a:bodyPr>
          <a:lstStyle/>
          <a:p>
            <a:r>
              <a:rPr lang="en-GB" sz="2800" dirty="0" err="1">
                <a:solidFill>
                  <a:schemeClr val="accent2"/>
                </a:solidFill>
              </a:rPr>
              <a:t>Errrm</a:t>
            </a:r>
            <a:r>
              <a:rPr lang="en-GB" sz="2800" dirty="0">
                <a:solidFill>
                  <a:schemeClr val="accent2"/>
                </a:solidFill>
              </a:rPr>
              <a:t>… NOPE!</a:t>
            </a:r>
            <a:endParaRPr lang="en-SG" sz="2800" dirty="0">
              <a:solidFill>
                <a:schemeClr val="accent2"/>
              </a:solidFill>
            </a:endParaRPr>
          </a:p>
        </p:txBody>
      </p:sp>
    </p:spTree>
    <p:extLst>
      <p:ext uri="{BB962C8B-B14F-4D97-AF65-F5344CB8AC3E}">
        <p14:creationId xmlns:p14="http://schemas.microsoft.com/office/powerpoint/2010/main" val="5308351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E4E3B-0A9D-C11F-5978-41BD39C8FBA3}"/>
              </a:ext>
            </a:extLst>
          </p:cNvPr>
          <p:cNvSpPr>
            <a:spLocks noGrp="1"/>
          </p:cNvSpPr>
          <p:nvPr>
            <p:ph type="title"/>
          </p:nvPr>
        </p:nvSpPr>
        <p:spPr>
          <a:xfrm>
            <a:off x="838200" y="365125"/>
            <a:ext cx="11080262" cy="1325563"/>
          </a:xfrm>
        </p:spPr>
        <p:txBody>
          <a:bodyPr/>
          <a:lstStyle/>
          <a:p>
            <a:r>
              <a:rPr lang="en-GB" dirty="0"/>
              <a:t>Linear layers necessarily lead to linear boundary</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2CAA860-8CE7-05D9-1322-FD149D6E2865}"/>
                  </a:ext>
                </a:extLst>
              </p:cNvPr>
              <p:cNvSpPr>
                <a:spLocks noGrp="1"/>
              </p:cNvSpPr>
              <p:nvPr>
                <p:ph sz="half" idx="1"/>
              </p:nvPr>
            </p:nvSpPr>
            <p:spPr>
              <a:xfrm>
                <a:off x="838200" y="1825624"/>
                <a:ext cx="3882114" cy="5032375"/>
              </a:xfrm>
            </p:spPr>
            <p:txBody>
              <a:bodyPr>
                <a:normAutofit/>
              </a:bodyPr>
              <a:lstStyle/>
              <a:p>
                <a:pPr marL="0" indent="0">
                  <a:buNone/>
                </a:pPr>
                <a:r>
                  <a:rPr lang="en-GB" dirty="0"/>
                  <a:t>As shown in Notebook,</a:t>
                </a:r>
              </a:p>
              <a:p>
                <a:r>
                  <a:rPr lang="en-GB" dirty="0"/>
                  <a:t>Our model consists of two linear layers, with two </a:t>
                </a:r>
                <a14:m>
                  <m:oMath xmlns:m="http://schemas.openxmlformats.org/officeDocument/2006/math">
                    <m:r>
                      <a:rPr lang="en-GB" i="1" dirty="0" smtClean="0">
                        <a:latin typeface="Cambria Math" panose="02040503050406030204" pitchFamily="18" charset="0"/>
                      </a:rPr>
                      <m:t>𝑊𝑋</m:t>
                    </m:r>
                    <m:r>
                      <a:rPr lang="en-GB" i="1" dirty="0" smtClean="0">
                        <a:latin typeface="Cambria Math" panose="02040503050406030204" pitchFamily="18" charset="0"/>
                      </a:rPr>
                      <m:t>+</m:t>
                    </m:r>
                    <m:r>
                      <a:rPr lang="en-GB" i="1" dirty="0" smtClean="0">
                        <a:latin typeface="Cambria Math" panose="02040503050406030204" pitchFamily="18" charset="0"/>
                      </a:rPr>
                      <m:t>𝐵</m:t>
                    </m:r>
                  </m:oMath>
                </a14:m>
                <a:r>
                  <a:rPr lang="en-GB" dirty="0"/>
                  <a:t> operations in a row.</a:t>
                </a:r>
              </a:p>
              <a:p>
                <a:r>
                  <a:rPr lang="en-GB" dirty="0"/>
                  <a:t>The result is linear also, see the reorganised </a:t>
                </a:r>
                <a14:m>
                  <m:oMath xmlns:m="http://schemas.openxmlformats.org/officeDocument/2006/math">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𝑦</m:t>
                        </m:r>
                      </m:e>
                      <m:sub>
                        <m:r>
                          <a:rPr lang="en-GB" i="1" dirty="0" smtClean="0">
                            <a:latin typeface="Cambria Math" panose="02040503050406030204" pitchFamily="18" charset="0"/>
                          </a:rPr>
                          <m:t>𝑝𝑟𝑒𝑑</m:t>
                        </m:r>
                      </m:sub>
                    </m:sSub>
                  </m:oMath>
                </a14:m>
                <a:r>
                  <a:rPr lang="en-GB" dirty="0"/>
                  <a:t> equation.</a:t>
                </a:r>
              </a:p>
              <a:p>
                <a:r>
                  <a:rPr lang="en-GB" dirty="0"/>
                  <a:t>Boundary for model is therefore linear in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1</m:t>
                        </m:r>
                      </m:sub>
                    </m:sSub>
                  </m:oMath>
                </a14:m>
                <a:r>
                  <a:rPr lang="en-GB" dirty="0"/>
                  <a:t> and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𝑥</m:t>
                        </m:r>
                      </m:e>
                      <m:sub>
                        <m:r>
                          <a:rPr lang="en-GB" i="1" dirty="0" smtClean="0">
                            <a:latin typeface="Cambria Math" panose="02040503050406030204" pitchFamily="18" charset="0"/>
                          </a:rPr>
                          <m:t>2</m:t>
                        </m:r>
                      </m:sub>
                    </m:sSub>
                  </m:oMath>
                </a14:m>
                <a:r>
                  <a:rPr lang="en-GB" dirty="0"/>
                  <a:t>!</a:t>
                </a:r>
                <a:endParaRPr lang="en-SG" dirty="0"/>
              </a:p>
            </p:txBody>
          </p:sp>
        </mc:Choice>
        <mc:Fallback xmlns="">
          <p:sp>
            <p:nvSpPr>
              <p:cNvPr id="3" name="Content Placeholder 2">
                <a:extLst>
                  <a:ext uri="{FF2B5EF4-FFF2-40B4-BE49-F238E27FC236}">
                    <a16:creationId xmlns:a16="http://schemas.microsoft.com/office/drawing/2014/main" id="{D2CAA860-8CE7-05D9-1322-FD149D6E2865}"/>
                  </a:ext>
                </a:extLst>
              </p:cNvPr>
              <p:cNvSpPr>
                <a:spLocks noGrp="1" noRot="1" noChangeAspect="1" noMove="1" noResize="1" noEditPoints="1" noAdjustHandles="1" noChangeArrowheads="1" noChangeShapeType="1" noTextEdit="1"/>
              </p:cNvSpPr>
              <p:nvPr>
                <p:ph sz="half" idx="1"/>
              </p:nvPr>
            </p:nvSpPr>
            <p:spPr>
              <a:xfrm>
                <a:off x="838200" y="1825624"/>
                <a:ext cx="3882114" cy="5032375"/>
              </a:xfrm>
              <a:blipFill>
                <a:blip r:embed="rId2"/>
                <a:stretch>
                  <a:fillRect l="-3302" t="-1937" r="-3145"/>
                </a:stretch>
              </a:blipFill>
            </p:spPr>
            <p:txBody>
              <a:bodyPr/>
              <a:lstStyle/>
              <a:p>
                <a:r>
                  <a:rPr lang="en-GB">
                    <a:noFill/>
                  </a:rPr>
                  <a:t> </a:t>
                </a:r>
              </a:p>
            </p:txBody>
          </p:sp>
        </mc:Fallback>
      </mc:AlternateContent>
      <p:pic>
        <p:nvPicPr>
          <p:cNvPr id="6" name="Picture 5">
            <a:extLst>
              <a:ext uri="{FF2B5EF4-FFF2-40B4-BE49-F238E27FC236}">
                <a16:creationId xmlns:a16="http://schemas.microsoft.com/office/drawing/2014/main" id="{F0A74952-A820-26F5-B21E-7794118B6CFA}"/>
              </a:ext>
            </a:extLst>
          </p:cNvPr>
          <p:cNvPicPr>
            <a:picLocks noChangeAspect="1"/>
          </p:cNvPicPr>
          <p:nvPr/>
        </p:nvPicPr>
        <p:blipFill rotWithShape="1">
          <a:blip r:embed="rId3"/>
          <a:srcRect r="3389"/>
          <a:stretch/>
        </p:blipFill>
        <p:spPr>
          <a:xfrm>
            <a:off x="4720314" y="2164862"/>
            <a:ext cx="7409164" cy="4012101"/>
          </a:xfrm>
          <a:prstGeom prst="rect">
            <a:avLst/>
          </a:prstGeom>
        </p:spPr>
      </p:pic>
    </p:spTree>
    <p:extLst>
      <p:ext uri="{BB962C8B-B14F-4D97-AF65-F5344CB8AC3E}">
        <p14:creationId xmlns:p14="http://schemas.microsoft.com/office/powerpoint/2010/main" val="36612298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(or does it?)</a:t>
            </a:r>
            <a:endParaRPr lang="en-SG" dirty="0"/>
          </a:p>
        </p:txBody>
      </p:sp>
      <p:pic>
        <p:nvPicPr>
          <p:cNvPr id="4" name="Picture 3">
            <a:extLst>
              <a:ext uri="{FF2B5EF4-FFF2-40B4-BE49-F238E27FC236}">
                <a16:creationId xmlns:a16="http://schemas.microsoft.com/office/drawing/2014/main" id="{1E35484D-F118-E3FF-6842-C7E33EB44C90}"/>
              </a:ext>
            </a:extLst>
          </p:cNvPr>
          <p:cNvPicPr>
            <a:picLocks noChangeAspect="1"/>
          </p:cNvPicPr>
          <p:nvPr/>
        </p:nvPicPr>
        <p:blipFill>
          <a:blip r:embed="rId2"/>
          <a:stretch>
            <a:fillRect/>
          </a:stretch>
        </p:blipFill>
        <p:spPr>
          <a:xfrm>
            <a:off x="4324937" y="1529242"/>
            <a:ext cx="7277877" cy="4901110"/>
          </a:xfrm>
          <a:prstGeom prst="rect">
            <a:avLst/>
          </a:prstGeom>
        </p:spPr>
      </p:pic>
      <p:sp>
        <p:nvSpPr>
          <p:cNvPr id="5" name="TextBox 4">
            <a:extLst>
              <a:ext uri="{FF2B5EF4-FFF2-40B4-BE49-F238E27FC236}">
                <a16:creationId xmlns:a16="http://schemas.microsoft.com/office/drawing/2014/main" id="{0B2E0CD9-728A-0474-7AA6-B59FF75D5912}"/>
              </a:ext>
            </a:extLst>
          </p:cNvPr>
          <p:cNvSpPr txBox="1"/>
          <p:nvPr/>
        </p:nvSpPr>
        <p:spPr>
          <a:xfrm>
            <a:off x="650631" y="1750885"/>
            <a:ext cx="3214754" cy="4401205"/>
          </a:xfrm>
          <a:prstGeom prst="rect">
            <a:avLst/>
          </a:prstGeom>
          <a:noFill/>
        </p:spPr>
        <p:txBody>
          <a:bodyPr wrap="square" rtlCol="0">
            <a:spAutoFit/>
          </a:bodyPr>
          <a:lstStyle/>
          <a:p>
            <a:pPr algn="ctr"/>
            <a:r>
              <a:rPr lang="en-GB" sz="2800" dirty="0">
                <a:solidFill>
                  <a:schemeClr val="accent2"/>
                </a:solidFill>
              </a:rPr>
              <a:t>Well, that is going to be a problem, because the black boundary is definitely not linear…</a:t>
            </a:r>
          </a:p>
          <a:p>
            <a:pPr algn="ctr"/>
            <a:endParaRPr lang="en-GB" sz="2800" dirty="0">
              <a:solidFill>
                <a:schemeClr val="accent2"/>
              </a:solidFill>
            </a:endParaRPr>
          </a:p>
          <a:p>
            <a:pPr algn="ctr"/>
            <a:r>
              <a:rPr lang="en-GB" sz="2800" dirty="0">
                <a:solidFill>
                  <a:schemeClr val="accent2"/>
                </a:solidFill>
              </a:rPr>
              <a:t>Or, in other words, the data is </a:t>
            </a:r>
            <a:r>
              <a:rPr lang="en-GB" sz="2800" b="1" u="sng" dirty="0">
                <a:solidFill>
                  <a:schemeClr val="accent2"/>
                </a:solidFill>
              </a:rPr>
              <a:t>not linearly separable.</a:t>
            </a:r>
            <a:endParaRPr lang="en-SG" sz="2800" b="1" u="sng" dirty="0">
              <a:solidFill>
                <a:schemeClr val="accent2"/>
              </a:solidFill>
            </a:endParaRPr>
          </a:p>
        </p:txBody>
      </p:sp>
    </p:spTree>
    <p:extLst>
      <p:ext uri="{BB962C8B-B14F-4D97-AF65-F5344CB8AC3E}">
        <p14:creationId xmlns:p14="http://schemas.microsoft.com/office/powerpoint/2010/main" val="28360120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Activation functions and introducing non-linearity in the Neural Networks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b="1" dirty="0"/>
              <a:t>Definition (</a:t>
            </a:r>
            <a:r>
              <a:rPr lang="en-GB" b="1" dirty="0">
                <a:solidFill>
                  <a:srgbClr val="00B050"/>
                </a:solidFill>
              </a:rPr>
              <a:t>Activation</a:t>
            </a:r>
            <a:r>
              <a:rPr lang="en-GB" b="1" dirty="0"/>
              <a:t> </a:t>
            </a:r>
            <a:r>
              <a:rPr lang="en-GB" b="1" dirty="0">
                <a:solidFill>
                  <a:srgbClr val="00B050"/>
                </a:solidFill>
              </a:rPr>
              <a:t>functions</a:t>
            </a:r>
            <a:r>
              <a:rPr lang="en-GB" b="1" dirty="0"/>
              <a:t> and </a:t>
            </a:r>
            <a:r>
              <a:rPr lang="en-GB" b="1" dirty="0">
                <a:solidFill>
                  <a:srgbClr val="00B050"/>
                </a:solidFill>
              </a:rPr>
              <a:t>non-linearity</a:t>
            </a:r>
            <a:r>
              <a:rPr lang="en-GB" b="1" dirty="0"/>
              <a:t>):</a:t>
            </a:r>
          </a:p>
          <a:p>
            <a:pPr marL="0" indent="0">
              <a:buNone/>
            </a:pPr>
            <a:r>
              <a:rPr lang="en-GB" b="1" dirty="0">
                <a:solidFill>
                  <a:srgbClr val="00B050"/>
                </a:solidFill>
              </a:rPr>
              <a:t>Activation</a:t>
            </a:r>
            <a:r>
              <a:rPr lang="en-GB" b="1" dirty="0"/>
              <a:t> </a:t>
            </a:r>
            <a:r>
              <a:rPr lang="en-GB" b="1" dirty="0">
                <a:solidFill>
                  <a:srgbClr val="00B050"/>
                </a:solidFill>
              </a:rPr>
              <a:t>functions</a:t>
            </a:r>
            <a:r>
              <a:rPr lang="en-GB" b="1" dirty="0"/>
              <a:t> </a:t>
            </a:r>
            <a:r>
              <a:rPr lang="en-GB" dirty="0"/>
              <a:t>are an important component of neural networks because they </a:t>
            </a:r>
            <a:r>
              <a:rPr lang="en-GB" b="1" dirty="0">
                <a:solidFill>
                  <a:srgbClr val="00B050"/>
                </a:solidFill>
              </a:rPr>
              <a:t>introduce</a:t>
            </a:r>
            <a:r>
              <a:rPr lang="en-GB" b="1" dirty="0"/>
              <a:t> </a:t>
            </a:r>
            <a:r>
              <a:rPr lang="en-GB" b="1" dirty="0">
                <a:solidFill>
                  <a:srgbClr val="00B050"/>
                </a:solidFill>
              </a:rPr>
              <a:t>non-linearity</a:t>
            </a:r>
            <a:r>
              <a:rPr lang="en-GB" b="1" dirty="0"/>
              <a:t> </a:t>
            </a:r>
            <a:r>
              <a:rPr lang="en-GB" dirty="0"/>
              <a:t>to the model.</a:t>
            </a:r>
          </a:p>
          <a:p>
            <a:pPr marL="0" indent="0">
              <a:buNone/>
            </a:pPr>
            <a:r>
              <a:rPr lang="en-GB" dirty="0"/>
              <a:t>This is important because most real-world data is non-linear.</a:t>
            </a:r>
          </a:p>
          <a:p>
            <a:pPr marL="0" indent="0">
              <a:buNone/>
            </a:pPr>
            <a:r>
              <a:rPr lang="en-GB" dirty="0"/>
              <a:t>Simply done by </a:t>
            </a:r>
            <a:r>
              <a:rPr lang="en-GB" b="1" dirty="0"/>
              <a:t>adding an extra operation </a:t>
            </a:r>
            <a:r>
              <a:rPr lang="en-GB" dirty="0"/>
              <a:t>after the linear one, for instance </a:t>
            </a:r>
            <a:r>
              <a:rPr lang="en-GB" b="1" dirty="0"/>
              <a:t>our sigmoid function</a:t>
            </a:r>
            <a:r>
              <a:rPr lang="en-GB" dirty="0"/>
              <a:t>.</a:t>
            </a:r>
            <a:endParaRPr lang="en-SG" dirty="0"/>
          </a:p>
        </p:txBody>
      </p:sp>
      <p:graphicFrame>
        <p:nvGraphicFramePr>
          <p:cNvPr id="6" name="Diagram 5">
            <a:extLst>
              <a:ext uri="{FF2B5EF4-FFF2-40B4-BE49-F238E27FC236}">
                <a16:creationId xmlns:a16="http://schemas.microsoft.com/office/drawing/2014/main" id="{4078484C-D331-C08C-24DF-BE42BAC0C241}"/>
              </a:ext>
            </a:extLst>
          </p:cNvPr>
          <p:cNvGraphicFramePr/>
          <p:nvPr>
            <p:extLst>
              <p:ext uri="{D42A27DB-BD31-4B8C-83A1-F6EECF244321}">
                <p14:modId xmlns:p14="http://schemas.microsoft.com/office/powerpoint/2010/main" val="4050309885"/>
              </p:ext>
            </p:extLst>
          </p:nvPr>
        </p:nvGraphicFramePr>
        <p:xfrm>
          <a:off x="6439876" y="1969477"/>
          <a:ext cx="5369169" cy="45233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5E3A86E2-23E3-E2C8-62E1-C1F638E3D248}"/>
              </a:ext>
            </a:extLst>
          </p:cNvPr>
          <p:cNvSpPr/>
          <p:nvPr/>
        </p:nvSpPr>
        <p:spPr>
          <a:xfrm>
            <a:off x="6439876" y="1825624"/>
            <a:ext cx="5478586" cy="47783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FDD82B0F-F49C-1DDC-F409-9379DAAAEF47}"/>
              </a:ext>
            </a:extLst>
          </p:cNvPr>
          <p:cNvSpPr txBox="1"/>
          <p:nvPr/>
        </p:nvSpPr>
        <p:spPr>
          <a:xfrm>
            <a:off x="9438968" y="1969477"/>
            <a:ext cx="2370078" cy="1938992"/>
          </a:xfrm>
          <a:prstGeom prst="rect">
            <a:avLst/>
          </a:prstGeom>
          <a:noFill/>
        </p:spPr>
        <p:txBody>
          <a:bodyPr wrap="square" rtlCol="0">
            <a:spAutoFit/>
          </a:bodyPr>
          <a:lstStyle/>
          <a:p>
            <a:pPr algn="ctr"/>
            <a:r>
              <a:rPr lang="en-GB" sz="2400" b="1" dirty="0">
                <a:solidFill>
                  <a:schemeClr val="accent2"/>
                </a:solidFill>
              </a:rPr>
              <a:t>Our new layer prototype, to be used in place of the Linear operation only</a:t>
            </a:r>
            <a:endParaRPr lang="en-SG" sz="2400" b="1" dirty="0">
              <a:solidFill>
                <a:schemeClr val="accent2"/>
              </a:solidFill>
            </a:endParaRPr>
          </a:p>
        </p:txBody>
      </p:sp>
    </p:spTree>
    <p:extLst>
      <p:ext uri="{BB962C8B-B14F-4D97-AF65-F5344CB8AC3E}">
        <p14:creationId xmlns:p14="http://schemas.microsoft.com/office/powerpoint/2010/main" val="7637095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We can update our model by:</a:t>
            </a:r>
          </a:p>
          <a:p>
            <a:r>
              <a:rPr lang="en-SG" dirty="0"/>
              <a:t>Adding a sigmoid method, implementing the sigmoid operation from earlier.</a:t>
            </a:r>
          </a:p>
          <a:p>
            <a:r>
              <a:rPr lang="en-SG" dirty="0"/>
              <a:t>Adding sigmoid operations after each linear operation in the forward method.</a:t>
            </a:r>
          </a:p>
          <a:p>
            <a:r>
              <a:rPr lang="en-SG" dirty="0"/>
              <a:t>Our cross-entropy loss method remains unchanged, as it will simply use the updated forward procedure. </a:t>
            </a:r>
          </a:p>
        </p:txBody>
      </p:sp>
      <p:pic>
        <p:nvPicPr>
          <p:cNvPr id="5" name="Picture 4">
            <a:extLst>
              <a:ext uri="{FF2B5EF4-FFF2-40B4-BE49-F238E27FC236}">
                <a16:creationId xmlns:a16="http://schemas.microsoft.com/office/drawing/2014/main" id="{B18D0285-19F3-CC5B-7ABC-9F0C22FD2824}"/>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3" name="Rectangle 2">
            <a:extLst>
              <a:ext uri="{FF2B5EF4-FFF2-40B4-BE49-F238E27FC236}">
                <a16:creationId xmlns:a16="http://schemas.microsoft.com/office/drawing/2014/main" id="{4A4E0379-E1D3-4451-F8AF-4E7C147D4B60}"/>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EAE7D143-10FC-6826-0482-61AD97E09093}"/>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840110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p:txBody>
      </p:sp>
      <p:pic>
        <p:nvPicPr>
          <p:cNvPr id="3" name="Picture 2">
            <a:extLst>
              <a:ext uri="{FF2B5EF4-FFF2-40B4-BE49-F238E27FC236}">
                <a16:creationId xmlns:a16="http://schemas.microsoft.com/office/drawing/2014/main" id="{B0BD5B35-A861-820D-73A9-BEE843559F9A}"/>
              </a:ext>
            </a:extLst>
          </p:cNvPr>
          <p:cNvPicPr>
            <a:picLocks noChangeAspect="1"/>
          </p:cNvPicPr>
          <p:nvPr/>
        </p:nvPicPr>
        <p:blipFill rotWithShape="1">
          <a:blip r:embed="rId2"/>
          <a:srcRect b="1129"/>
          <a:stretch/>
        </p:blipFill>
        <p:spPr>
          <a:xfrm>
            <a:off x="5948424" y="415077"/>
            <a:ext cx="6125430" cy="6009169"/>
          </a:xfrm>
          <a:prstGeom prst="rect">
            <a:avLst/>
          </a:prstGeom>
        </p:spPr>
      </p:pic>
      <p:sp>
        <p:nvSpPr>
          <p:cNvPr id="5" name="Rectangle 4">
            <a:extLst>
              <a:ext uri="{FF2B5EF4-FFF2-40B4-BE49-F238E27FC236}">
                <a16:creationId xmlns:a16="http://schemas.microsoft.com/office/drawing/2014/main" id="{71463DE7-CEE1-C58B-3D24-C76D1B2D7AAC}"/>
              </a:ext>
            </a:extLst>
          </p:cNvPr>
          <p:cNvSpPr/>
          <p:nvPr/>
        </p:nvSpPr>
        <p:spPr>
          <a:xfrm>
            <a:off x="6558112" y="5093110"/>
            <a:ext cx="1946791"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D5522062-7338-246B-548F-19FB72A33D37}"/>
              </a:ext>
            </a:extLst>
          </p:cNvPr>
          <p:cNvSpPr/>
          <p:nvPr/>
        </p:nvSpPr>
        <p:spPr>
          <a:xfrm>
            <a:off x="6533534" y="5786282"/>
            <a:ext cx="2281084" cy="235974"/>
          </a:xfrm>
          <a:prstGeom prst="rect">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884816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Adding sigmoid</a:t>
            </a:r>
            <a:br>
              <a:rPr lang="en-GB" dirty="0"/>
            </a:br>
            <a:r>
              <a:rPr lang="en-GB" dirty="0"/>
              <a:t>activations</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5181600" cy="5032375"/>
          </a:xfrm>
        </p:spPr>
        <p:txBody>
          <a:bodyPr>
            <a:normAutofit/>
          </a:bodyPr>
          <a:lstStyle/>
          <a:p>
            <a:pPr marL="0" indent="0">
              <a:buNone/>
            </a:pPr>
            <a:r>
              <a:rPr lang="en-GB" dirty="0"/>
              <a:t>Careful now…</a:t>
            </a:r>
          </a:p>
          <a:p>
            <a:r>
              <a:rPr lang="en-SG" b="1" dirty="0"/>
              <a:t>As the forward procedure has changed, we would have to update the backward propagation…</a:t>
            </a:r>
          </a:p>
          <a:p>
            <a:r>
              <a:rPr lang="en-SG" dirty="0"/>
              <a:t>This means we have to go back to using the chain rule manual differentiation procedure, account for the new sigmoid operations, and get the new update rules to use in the backward method…</a:t>
            </a:r>
          </a:p>
        </p:txBody>
      </p:sp>
      <p:pic>
        <p:nvPicPr>
          <p:cNvPr id="6" name="Picture 5" descr="A video game screen shot of a person walking down a street&#10;&#10;Description automatically generated">
            <a:extLst>
              <a:ext uri="{FF2B5EF4-FFF2-40B4-BE49-F238E27FC236}">
                <a16:creationId xmlns:a16="http://schemas.microsoft.com/office/drawing/2014/main" id="{CC0BA79C-496D-A725-06A9-1E81915954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6548" y="1897626"/>
            <a:ext cx="4724400" cy="4724400"/>
          </a:xfrm>
          <a:prstGeom prst="rect">
            <a:avLst/>
          </a:prstGeom>
        </p:spPr>
      </p:pic>
      <p:sp>
        <p:nvSpPr>
          <p:cNvPr id="7" name="TextBox 6">
            <a:extLst>
              <a:ext uri="{FF2B5EF4-FFF2-40B4-BE49-F238E27FC236}">
                <a16:creationId xmlns:a16="http://schemas.microsoft.com/office/drawing/2014/main" id="{97089215-FD58-B6AB-524D-03F21C1DC932}"/>
              </a:ext>
            </a:extLst>
          </p:cNvPr>
          <p:cNvSpPr txBox="1"/>
          <p:nvPr/>
        </p:nvSpPr>
        <p:spPr>
          <a:xfrm>
            <a:off x="6695768" y="593828"/>
            <a:ext cx="4925961" cy="1323439"/>
          </a:xfrm>
          <a:prstGeom prst="rect">
            <a:avLst/>
          </a:prstGeom>
          <a:noFill/>
        </p:spPr>
        <p:txBody>
          <a:bodyPr wrap="square" rtlCol="0">
            <a:spAutoFit/>
          </a:bodyPr>
          <a:lstStyle/>
          <a:p>
            <a:pPr algn="ctr"/>
            <a:r>
              <a:rPr lang="en-GB" sz="2000" i="1" dirty="0"/>
              <a:t>When you realize you have to re-do the entire backpropagation calculation and implementation to account for a small change of an activation function</a:t>
            </a:r>
          </a:p>
        </p:txBody>
      </p:sp>
    </p:spTree>
    <p:extLst>
      <p:ext uri="{BB962C8B-B14F-4D97-AF65-F5344CB8AC3E}">
        <p14:creationId xmlns:p14="http://schemas.microsoft.com/office/powerpoint/2010/main" val="14556989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80690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1: Drawing a computation graph</a:t>
            </a:r>
            <a:endParaRPr lang="en-SG" dirty="0"/>
          </a:p>
        </p:txBody>
      </p:sp>
      <mc:AlternateContent xmlns:mc="http://schemas.openxmlformats.org/markup-compatibility/2006" xmlns:a14="http://schemas.microsoft.com/office/drawing/2010/main">
        <mc:Choice Requires="a14">
          <p:graphicFrame>
            <p:nvGraphicFramePr>
              <p:cNvPr id="3" name="Diagram 2">
                <a:extLst>
                  <a:ext uri="{FF2B5EF4-FFF2-40B4-BE49-F238E27FC236}">
                    <a16:creationId xmlns:a16="http://schemas.microsoft.com/office/drawing/2014/main" id="{361F7F4C-0DFE-4A7B-8B61-D7E14EB97B23}"/>
                  </a:ext>
                </a:extLst>
              </p:cNvPr>
              <p:cNvGraphicFramePr/>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3" name="Diagram 2">
                <a:extLst>
                  <a:ext uri="{FF2B5EF4-FFF2-40B4-BE49-F238E27FC236}">
                    <a16:creationId xmlns:a16="http://schemas.microsoft.com/office/drawing/2014/main" id="{361F7F4C-0DFE-4A7B-8B61-D7E14EB97B23}"/>
                  </a:ext>
                </a:extLst>
              </p:cNvPr>
              <p:cNvGraphicFramePr/>
              <p:nvPr>
                <p:extLst>
                  <p:ext uri="{D42A27DB-BD31-4B8C-83A1-F6EECF244321}">
                    <p14:modId xmlns:p14="http://schemas.microsoft.com/office/powerpoint/2010/main" val="90567424"/>
                  </p:ext>
                </p:extLst>
              </p:nvPr>
            </p:nvGraphicFramePr>
            <p:xfrm>
              <a:off x="148492" y="1258278"/>
              <a:ext cx="11840308" cy="546621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cxnSp>
        <p:nvCxnSpPr>
          <p:cNvPr id="5" name="Straight Arrow Connector 4">
            <a:extLst>
              <a:ext uri="{FF2B5EF4-FFF2-40B4-BE49-F238E27FC236}">
                <a16:creationId xmlns:a16="http://schemas.microsoft.com/office/drawing/2014/main" id="{71F9FA84-31D6-1C08-4BE6-CEC3E1CABE23}"/>
              </a:ext>
            </a:extLst>
          </p:cNvPr>
          <p:cNvCxnSpPr/>
          <p:nvPr/>
        </p:nvCxnSpPr>
        <p:spPr>
          <a:xfrm>
            <a:off x="1656862"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3E549BA0-8559-98D6-849D-AB55780B9C62}"/>
              </a:ext>
            </a:extLst>
          </p:cNvPr>
          <p:cNvCxnSpPr/>
          <p:nvPr/>
        </p:nvCxnSpPr>
        <p:spPr>
          <a:xfrm>
            <a:off x="3489570"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2117E9D-CABD-7266-89A7-DFF74170CB21}"/>
              </a:ext>
            </a:extLst>
          </p:cNvPr>
          <p:cNvCxnSpPr/>
          <p:nvPr/>
        </p:nvCxnSpPr>
        <p:spPr>
          <a:xfrm>
            <a:off x="5341816"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379346-9FA6-A5FF-CF9A-3986BF1FC0AA}"/>
              </a:ext>
            </a:extLst>
          </p:cNvPr>
          <p:cNvCxnSpPr/>
          <p:nvPr/>
        </p:nvCxnSpPr>
        <p:spPr>
          <a:xfrm>
            <a:off x="7217509" y="4263293"/>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144772C-6B37-C844-33E2-BD62B705640E}"/>
              </a:ext>
            </a:extLst>
          </p:cNvPr>
          <p:cNvCxnSpPr/>
          <p:nvPr/>
        </p:nvCxnSpPr>
        <p:spPr>
          <a:xfrm>
            <a:off x="9054123" y="4282831"/>
            <a:ext cx="578338"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arallelogram 3">
            <a:extLst>
              <a:ext uri="{FF2B5EF4-FFF2-40B4-BE49-F238E27FC236}">
                <a16:creationId xmlns:a16="http://schemas.microsoft.com/office/drawing/2014/main" id="{4DA3C874-3BF7-30B7-7D06-245610C3CBA0}"/>
              </a:ext>
            </a:extLst>
          </p:cNvPr>
          <p:cNvSpPr/>
          <p:nvPr/>
        </p:nvSpPr>
        <p:spPr>
          <a:xfrm>
            <a:off x="1508370" y="1484925"/>
            <a:ext cx="4806461" cy="4564182"/>
          </a:xfrm>
          <a:prstGeom prst="parallelogram">
            <a:avLst/>
          </a:prstGeom>
          <a:noFill/>
          <a:ln w="38100">
            <a:solidFill>
              <a:schemeClr val="accent2"/>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7633AB4F-1C4D-02BE-F3DD-1A425F07D04C}"/>
                  </a:ext>
                </a:extLst>
              </p:cNvPr>
              <p:cNvSpPr txBox="1"/>
              <p:nvPr/>
            </p:nvSpPr>
            <p:spPr>
              <a:xfrm>
                <a:off x="5731608" y="5373075"/>
                <a:ext cx="6299200" cy="1200329"/>
              </a:xfrm>
              <a:prstGeom prst="rect">
                <a:avLst/>
              </a:prstGeom>
              <a:noFill/>
            </p:spPr>
            <p:txBody>
              <a:bodyPr wrap="square" rtlCol="0">
                <a:spAutoFit/>
              </a:bodyPr>
              <a:lstStyle/>
              <a:p>
                <a:r>
                  <a:rPr lang="en-GB" b="1" dirty="0">
                    <a:solidFill>
                      <a:schemeClr val="accent2"/>
                    </a:solidFill>
                  </a:rPr>
                  <a:t>Intuition: If you remember W1S3, we showed that…</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𝑳𝒐𝒈𝑹𝒆𝒈</m:t>
                      </m:r>
                    </m:oMath>
                  </m:oMathPara>
                </a14:m>
                <a:endParaRPr lang="en-GB" b="1" dirty="0">
                  <a:solidFill>
                    <a:schemeClr val="accent2"/>
                  </a:solidFill>
                </a:endParaRPr>
              </a:p>
              <a:p>
                <a:r>
                  <a:rPr lang="en-GB" b="1" dirty="0">
                    <a:solidFill>
                      <a:schemeClr val="accent2"/>
                    </a:solidFill>
                  </a:rPr>
                  <a:t>Here, we are applying Sigmoid on a Linear Operation Layer, so…</a:t>
                </a:r>
              </a:p>
              <a:p>
                <a:pPr/>
                <a14:m>
                  <m:oMathPara xmlns:m="http://schemas.openxmlformats.org/officeDocument/2006/math">
                    <m:oMathParaPr>
                      <m:jc m:val="centerGroup"/>
                    </m:oMathParaPr>
                    <m:oMath xmlns:m="http://schemas.openxmlformats.org/officeDocument/2006/math">
                      <m:r>
                        <a:rPr lang="en-GB" b="1" i="1" dirty="0" smtClean="0">
                          <a:solidFill>
                            <a:schemeClr val="accent2"/>
                          </a:solidFill>
                          <a:latin typeface="Cambria Math" panose="02040503050406030204" pitchFamily="18" charset="0"/>
                        </a:rPr>
                        <m:t>𝑳𝒊𝒏𝑹𝒆𝒈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 + </m:t>
                      </m:r>
                      <m:r>
                        <a:rPr lang="en-GB" b="1" i="1" dirty="0" smtClean="0">
                          <a:solidFill>
                            <a:schemeClr val="accent2"/>
                          </a:solidFill>
                          <a:latin typeface="Cambria Math" panose="02040503050406030204" pitchFamily="18" charset="0"/>
                        </a:rPr>
                        <m:t>𝑺𝒊𝒈𝒎𝒐𝒊𝒅</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𝑳𝒐𝒈𝑹𝒆𝒈</m:t>
                      </m:r>
                      <m:r>
                        <a:rPr lang="en-GB" b="1" i="1" dirty="0" smtClean="0">
                          <a:solidFill>
                            <a:schemeClr val="accent2"/>
                          </a:solidFill>
                          <a:latin typeface="Cambria Math" panose="02040503050406030204" pitchFamily="18" charset="0"/>
                        </a:rPr>
                        <m:t> </m:t>
                      </m:r>
                      <m:r>
                        <a:rPr lang="en-GB" b="1" i="1" dirty="0" smtClean="0">
                          <a:solidFill>
                            <a:schemeClr val="accent2"/>
                          </a:solidFill>
                          <a:latin typeface="Cambria Math" panose="02040503050406030204" pitchFamily="18" charset="0"/>
                        </a:rPr>
                        <m:t>𝑳𝒂𝒚𝒆𝒓</m:t>
                      </m:r>
                      <m:r>
                        <a:rPr lang="en-GB" b="1" i="1" dirty="0" smtClean="0">
                          <a:solidFill>
                            <a:schemeClr val="accent2"/>
                          </a:solidFill>
                          <a:latin typeface="Cambria Math" panose="02040503050406030204" pitchFamily="18" charset="0"/>
                        </a:rPr>
                        <m:t>?</m:t>
                      </m:r>
                    </m:oMath>
                  </m:oMathPara>
                </a14:m>
                <a:endParaRPr lang="en-GB" b="1" dirty="0">
                  <a:solidFill>
                    <a:schemeClr val="accent2"/>
                  </a:solidFill>
                </a:endParaRPr>
              </a:p>
            </p:txBody>
          </p:sp>
        </mc:Choice>
        <mc:Fallback xmlns="">
          <p:sp>
            <p:nvSpPr>
              <p:cNvPr id="10" name="TextBox 9">
                <a:extLst>
                  <a:ext uri="{FF2B5EF4-FFF2-40B4-BE49-F238E27FC236}">
                    <a16:creationId xmlns:a16="http://schemas.microsoft.com/office/drawing/2014/main" id="{7633AB4F-1C4D-02BE-F3DD-1A425F07D04C}"/>
                  </a:ext>
                </a:extLst>
              </p:cNvPr>
              <p:cNvSpPr txBox="1">
                <a:spLocks noRot="1" noChangeAspect="1" noMove="1" noResize="1" noEditPoints="1" noAdjustHandles="1" noChangeArrowheads="1" noChangeShapeType="1" noTextEdit="1"/>
              </p:cNvSpPr>
              <p:nvPr/>
            </p:nvSpPr>
            <p:spPr>
              <a:xfrm>
                <a:off x="5731608" y="5373075"/>
                <a:ext cx="6299200" cy="1200329"/>
              </a:xfrm>
              <a:prstGeom prst="rect">
                <a:avLst/>
              </a:prstGeom>
              <a:blipFill>
                <a:blip r:embed="rId11"/>
                <a:stretch>
                  <a:fillRect l="-774" t="-2538" b="-3553"/>
                </a:stretch>
              </a:blipFill>
            </p:spPr>
            <p:txBody>
              <a:bodyPr/>
              <a:lstStyle/>
              <a:p>
                <a:r>
                  <a:rPr lang="en-GB">
                    <a:noFill/>
                  </a:rPr>
                  <a:t> </a:t>
                </a:r>
              </a:p>
            </p:txBody>
          </p:sp>
        </mc:Fallback>
      </mc:AlternateContent>
      <p:sp>
        <p:nvSpPr>
          <p:cNvPr id="11" name="TextBox 10">
            <a:extLst>
              <a:ext uri="{FF2B5EF4-FFF2-40B4-BE49-F238E27FC236}">
                <a16:creationId xmlns:a16="http://schemas.microsoft.com/office/drawing/2014/main" id="{EB19D339-56A4-7901-4DF9-053C301A7DAB}"/>
              </a:ext>
            </a:extLst>
          </p:cNvPr>
          <p:cNvSpPr txBox="1"/>
          <p:nvPr/>
        </p:nvSpPr>
        <p:spPr>
          <a:xfrm>
            <a:off x="1946031" y="6091088"/>
            <a:ext cx="2887784" cy="369332"/>
          </a:xfrm>
          <a:prstGeom prst="rect">
            <a:avLst/>
          </a:prstGeom>
          <a:noFill/>
        </p:spPr>
        <p:txBody>
          <a:bodyPr wrap="square" rtlCol="0">
            <a:spAutoFit/>
          </a:bodyPr>
          <a:lstStyle/>
          <a:p>
            <a:r>
              <a:rPr lang="en-GB" b="1" dirty="0" err="1">
                <a:solidFill>
                  <a:schemeClr val="accent2"/>
                </a:solidFill>
              </a:rPr>
              <a:t>LogReg</a:t>
            </a:r>
            <a:r>
              <a:rPr lang="en-GB" b="1" dirty="0">
                <a:solidFill>
                  <a:schemeClr val="accent2"/>
                </a:solidFill>
              </a:rPr>
              <a:t> Layer of some sort?</a:t>
            </a:r>
          </a:p>
        </p:txBody>
      </p:sp>
      <p:sp>
        <p:nvSpPr>
          <p:cNvPr id="12" name="Parallelogram 11">
            <a:extLst>
              <a:ext uri="{FF2B5EF4-FFF2-40B4-BE49-F238E27FC236}">
                <a16:creationId xmlns:a16="http://schemas.microsoft.com/office/drawing/2014/main" id="{A4E98FD0-81B6-239E-067C-22AFE41CA054}"/>
              </a:ext>
            </a:extLst>
          </p:cNvPr>
          <p:cNvSpPr/>
          <p:nvPr/>
        </p:nvSpPr>
        <p:spPr>
          <a:xfrm>
            <a:off x="5415085" y="1333841"/>
            <a:ext cx="4806461" cy="4043144"/>
          </a:xfrm>
          <a:prstGeom prst="parallelogram">
            <a:avLst/>
          </a:prstGeom>
          <a:noFill/>
          <a:ln w="38100">
            <a:solidFill>
              <a:srgbClr val="7030A0"/>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21101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24117B4-9943-53F6-ED9D-46E8346E5B3F}"/>
              </a:ext>
            </a:extLst>
          </p:cNvPr>
          <p:cNvPicPr>
            <a:picLocks noChangeAspect="1"/>
          </p:cNvPicPr>
          <p:nvPr/>
        </p:nvPicPr>
        <p:blipFill rotWithShape="1">
          <a:blip r:embed="rId2"/>
          <a:srcRect l="12956"/>
          <a:stretch/>
        </p:blipFill>
        <p:spPr>
          <a:xfrm>
            <a:off x="4908054" y="1754636"/>
            <a:ext cx="7272188" cy="4667901"/>
          </a:xfrm>
          <a:prstGeom prst="rect">
            <a:avLst/>
          </a:prstGeom>
        </p:spPr>
      </p:pic>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6"/>
              </a:xfrm>
            </p:spPr>
            <p:txBody>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𝟐</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𝟐</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r>
                        <a:rPr lang="en-GB" b="0" i="1" dirty="0" smtClean="0">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𝑋</m:t>
                      </m:r>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b="0" i="1" dirty="0" smtClean="0">
                          <a:latin typeface="Cambria Math" panose="02040503050406030204" pitchFamily="18" charset="0"/>
                        </a:rPr>
                        <m:t>)</m:t>
                      </m:r>
                    </m:oMath>
                  </m:oMathPara>
                </a14:m>
                <a:endParaRPr lang="en-GB" i="1" dirty="0"/>
              </a:p>
              <a:p>
                <a:pPr marL="0" indent="0">
                  <a:buNone/>
                </a:pPr>
                <a:endParaRPr lang="en-GB" i="1" dirty="0"/>
              </a:p>
              <a:p>
                <a:pPr marL="0" indent="0" algn="ctr">
                  <a:buNone/>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r>
                        <a:rPr lang="en-GB" b="0" i="1" smtClean="0">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6"/>
              </a:xfrm>
              <a:blipFill>
                <a:blip r:embed="rId3"/>
                <a:stretch>
                  <a:fillRect l="-2857" t="-1937"/>
                </a:stretch>
              </a:blipFill>
            </p:spPr>
            <p:txBody>
              <a:bodyPr/>
              <a:lstStyle/>
              <a:p>
                <a:r>
                  <a:rPr lang="en-SG">
                    <a:noFill/>
                  </a:rPr>
                  <a:t> </a:t>
                </a:r>
              </a:p>
            </p:txBody>
          </p:sp>
        </mc:Fallback>
      </mc:AlternateContent>
      <p:sp>
        <p:nvSpPr>
          <p:cNvPr id="10" name="Rectangle 9">
            <a:extLst>
              <a:ext uri="{FF2B5EF4-FFF2-40B4-BE49-F238E27FC236}">
                <a16:creationId xmlns:a16="http://schemas.microsoft.com/office/drawing/2014/main" id="{535837A7-8A74-9598-E7D0-79106D91B0AE}"/>
              </a:ext>
            </a:extLst>
          </p:cNvPr>
          <p:cNvSpPr/>
          <p:nvPr/>
        </p:nvSpPr>
        <p:spPr>
          <a:xfrm>
            <a:off x="5251938" y="4142154"/>
            <a:ext cx="6510216" cy="1555261"/>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6202241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2: Recall the forward equations</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fontScale="92500"/>
              </a:bodyPr>
              <a:lstStyle/>
              <a:p>
                <a:pPr marL="0" indent="0">
                  <a:buNone/>
                </a:pPr>
                <a:r>
                  <a:rPr lang="en-GB" dirty="0"/>
                  <a:t>Our forward method gives:</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1</m:t>
                          </m:r>
                        </m:sub>
                      </m:sSub>
                      <m:r>
                        <a:rPr lang="en-GB" i="1" dirty="0" smtClean="0">
                          <a:latin typeface="Cambria Math" panose="02040503050406030204" pitchFamily="18" charset="0"/>
                        </a:rPr>
                        <m:t>𝑋</m:t>
                      </m:r>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1</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𝑊</m:t>
                          </m:r>
                        </m:e>
                        <m:sub>
                          <m:r>
                            <a:rPr lang="en-GB" i="1" dirty="0" smtClean="0">
                              <a:latin typeface="Cambria Math" panose="02040503050406030204" pitchFamily="18" charset="0"/>
                            </a:rPr>
                            <m:t>2</m:t>
                          </m:r>
                        </m:sub>
                      </m:sSub>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i="1" dirty="0" smtClean="0">
                              <a:latin typeface="Cambria Math" panose="02040503050406030204" pitchFamily="18" charset="0"/>
                            </a:rPr>
                            <m:t>1</m:t>
                          </m:r>
                        </m:sub>
                      </m:sSub>
                      <m:r>
                        <a:rPr lang="en-GB" i="1" dirty="0" smtClean="0">
                          <a:latin typeface="Cambria Math" panose="02040503050406030204" pitchFamily="18" charset="0"/>
                        </a:rPr>
                        <m:t> + </m:t>
                      </m:r>
                      <m:sSub>
                        <m:sSubPr>
                          <m:ctrlPr>
                            <a:rPr lang="en-GB" i="1" dirty="0" smtClean="0">
                              <a:latin typeface="Cambria Math" panose="02040503050406030204" pitchFamily="18" charset="0"/>
                            </a:rPr>
                          </m:ctrlPr>
                        </m:sSubPr>
                        <m:e>
                          <m:r>
                            <a:rPr lang="en-GB" i="1" dirty="0" smtClean="0">
                              <a:latin typeface="Cambria Math" panose="02040503050406030204" pitchFamily="18" charset="0"/>
                            </a:rPr>
                            <m:t>𝑏</m:t>
                          </m:r>
                        </m:e>
                        <m:sub>
                          <m:r>
                            <a:rPr lang="en-GB" i="1" dirty="0" smtClean="0">
                              <a:latin typeface="Cambria Math" panose="02040503050406030204" pitchFamily="18" charset="0"/>
                            </a:rPr>
                            <m:t>2</m:t>
                          </m:r>
                        </m:sub>
                      </m:sSub>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043" t="-1880"/>
                </a:stretch>
              </a:blipFill>
            </p:spPr>
            <p:txBody>
              <a:bodyPr/>
              <a:lstStyle/>
              <a:p>
                <a:r>
                  <a:rPr lang="en-SG">
                    <a:noFill/>
                  </a:rPr>
                  <a:t> </a:t>
                </a:r>
              </a:p>
            </p:txBody>
          </p:sp>
        </mc:Fallback>
      </mc:AlternateContent>
    </p:spTree>
    <p:extLst>
      <p:ext uri="{BB962C8B-B14F-4D97-AF65-F5344CB8AC3E}">
        <p14:creationId xmlns:p14="http://schemas.microsoft.com/office/powerpoint/2010/main" val="13485321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pPr marL="0" indent="0">
                  <a:buNone/>
                </a:pPr>
                <a:r>
                  <a:rPr lang="en-GB" dirty="0"/>
                  <a:t>Retrieving the gradient descent update rules takes a few steps and requires some organizing…</a:t>
                </a:r>
              </a:p>
              <a:p>
                <a:r>
                  <a:rPr lang="en-GB" dirty="0"/>
                  <a:t>First, recall that our loss function is defined as</a:t>
                </a:r>
              </a:p>
              <a:p>
                <a:endParaRPr lang="en-GB" dirty="0"/>
              </a:p>
              <a:p>
                <a:pPr marL="0" indent="0">
                  <a:buNone/>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𝐿</m:t>
                      </m:r>
                      <m:r>
                        <a:rPr lang="en-GB" i="1" dirty="0" smtClean="0">
                          <a:latin typeface="Cambria Math" panose="02040503050406030204" pitchFamily="18" charset="0"/>
                        </a:rPr>
                        <m:t> =</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m:t>
                          </m:r>
                          <m:r>
                            <a:rPr lang="en-GB" i="1" dirty="0" smtClean="0">
                              <a:latin typeface="Cambria Math" panose="02040503050406030204" pitchFamily="18" charset="0"/>
                            </a:rPr>
                            <m:t>1</m:t>
                          </m:r>
                        </m:num>
                        <m:den>
                          <m:r>
                            <a:rPr lang="en-GB" i="1" dirty="0" smtClean="0">
                              <a:latin typeface="Cambria Math" panose="02040503050406030204" pitchFamily="18" charset="0"/>
                            </a:rPr>
                            <m:t>𝑁</m:t>
                          </m:r>
                        </m:den>
                      </m:f>
                      <m:r>
                        <a:rPr lang="en-GB" i="1" dirty="0" smtClean="0">
                          <a:latin typeface="Cambria Math" panose="02040503050406030204" pitchFamily="18" charset="0"/>
                        </a:rPr>
                        <m:t> </m:t>
                      </m:r>
                      <m:nary>
                        <m:naryPr>
                          <m:chr m:val="∑"/>
                          <m:ctrlPr>
                            <a:rPr lang="en-GB" b="0" i="1" dirty="0" smtClean="0">
                              <a:latin typeface="Cambria Math" panose="02040503050406030204" pitchFamily="18" charset="0"/>
                            </a:rPr>
                          </m:ctrlPr>
                        </m:naryPr>
                        <m:sub>
                          <m:r>
                            <a:rPr lang="en-GB" b="0" i="1" dirty="0" smtClean="0">
                              <a:latin typeface="Cambria Math" panose="02040503050406030204" pitchFamily="18" charset="0"/>
                            </a:rPr>
                            <m:t>𝑖</m:t>
                          </m:r>
                        </m:sub>
                        <m:sup>
                          <m:r>
                            <a:rPr lang="en-GB" b="0" i="1" dirty="0" smtClean="0">
                              <a:latin typeface="Cambria Math" panose="02040503050406030204" pitchFamily="18" charset="0"/>
                            </a:rPr>
                            <m:t>𝑁</m:t>
                          </m:r>
                        </m:sup>
                        <m:e>
                          <m:r>
                            <a:rPr lang="en-GB" b="0" i="1" dirty="0" smtClean="0">
                              <a:latin typeface="Cambria Math" panose="02040503050406030204" pitchFamily="18" charset="0"/>
                            </a:rPr>
                            <m:t>𝑌</m:t>
                          </m:r>
                          <m:func>
                            <m:funcPr>
                              <m:ctrlPr>
                                <a:rPr lang="en-GB" b="0" i="1" dirty="0" smtClean="0">
                                  <a:latin typeface="Cambria Math" panose="02040503050406030204" pitchFamily="18" charset="0"/>
                                </a:rPr>
                              </m:ctrlPr>
                            </m:funcPr>
                            <m:fName>
                              <m:r>
                                <a:rPr lang="en-GB" b="0" i="1" dirty="0" smtClean="0">
                                  <a:latin typeface="Cambria Math" panose="02040503050406030204" pitchFamily="18" charset="0"/>
                                </a:rPr>
                                <m:t>𝑙𝑛</m:t>
                              </m:r>
                            </m:fName>
                            <m:e>
                              <m:d>
                                <m:dPr>
                                  <m:ctrlPr>
                                    <a:rPr lang="en-GB" b="0" i="1" dirty="0" smtClean="0">
                                      <a:latin typeface="Cambria Math" panose="02040503050406030204" pitchFamily="18" charset="0"/>
                                    </a:rPr>
                                  </m:ctrlPr>
                                </m:dPr>
                                <m:e>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e>
                              </m:d>
                            </m:e>
                          </m:func>
                          <m:r>
                            <a:rPr lang="en-GB" b="0" i="1" dirty="0" smtClean="0">
                              <a:latin typeface="Cambria Math" panose="02040503050406030204" pitchFamily="18" charset="0"/>
                            </a:rPr>
                            <m:t>+</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1−</m:t>
                              </m:r>
                              <m:r>
                                <a:rPr lang="en-GB" b="0" i="1" dirty="0" smtClean="0">
                                  <a:latin typeface="Cambria Math" panose="02040503050406030204" pitchFamily="18" charset="0"/>
                                </a:rPr>
                                <m:t>𝑌</m:t>
                              </m:r>
                            </m:e>
                          </m:d>
                          <m:r>
                            <a:rPr lang="en-GB" b="0" i="1" dirty="0" smtClean="0">
                              <a:latin typeface="Cambria Math" panose="02040503050406030204" pitchFamily="18" charset="0"/>
                            </a:rPr>
                            <m:t>𝑙𝑛</m:t>
                          </m:r>
                          <m:r>
                            <a:rPr lang="en-GB" b="0" i="1" dirty="0" smtClean="0">
                              <a:latin typeface="Cambria Math" panose="02040503050406030204" pitchFamily="18" charset="0"/>
                            </a:rPr>
                            <m:t>(</m:t>
                          </m:r>
                        </m:e>
                      </m:nary>
                      <m:r>
                        <a:rPr lang="en-GB" b="0" i="1" dirty="0" smtClean="0">
                          <a:latin typeface="Cambria Math" panose="02040503050406030204" pitchFamily="18" charset="0"/>
                        </a:rPr>
                        <m:t>1−</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b="0" i="1" dirty="0" smtClean="0">
                          <a:latin typeface="Cambria Math" panose="02040503050406030204" pitchFamily="18" charset="0"/>
                        </a:rPr>
                        <m:t>)</m:t>
                      </m:r>
                      <m:r>
                        <a:rPr lang="en-GB" i="1" dirty="0" smtClean="0">
                          <a:latin typeface="Cambria Math" panose="02040503050406030204" pitchFamily="18" charset="0"/>
                        </a:rPr>
                        <m:t> </m:t>
                      </m:r>
                    </m:oMath>
                  </m:oMathPara>
                </a14:m>
                <a:endParaRPr lang="en-SG" dirty="0"/>
              </a:p>
              <a:p>
                <a:pPr marL="0" indent="0">
                  <a:buNone/>
                </a:pPr>
                <a:r>
                  <a:rPr lang="en-SG" dirty="0"/>
                  <a:t>Therefore, we have</a:t>
                </a:r>
              </a:p>
              <a:p>
                <a:pPr marL="0" indent="0">
                  <a:buNone/>
                </a:pPr>
                <a14:m>
                  <m:oMathPara xmlns:m="http://schemas.openxmlformats.org/officeDocument/2006/math">
                    <m:oMathParaPr>
                      <m:jc m:val="centerGroup"/>
                    </m:oMathParaPr>
                    <m:oMath xmlns:m="http://schemas.openxmlformats.org/officeDocument/2006/math">
                      <m:f>
                        <m:fPr>
                          <m:ctrlPr>
                            <a:rPr lang="en-GB" b="0" i="1" smtClean="0">
                              <a:latin typeface="Cambria Math" panose="02040503050406030204" pitchFamily="18" charset="0"/>
                            </a:rPr>
                          </m:ctrlPr>
                        </m:fPr>
                        <m:num>
                          <m:r>
                            <a:rPr lang="en-GB" b="0" i="1" smtClean="0">
                              <a:latin typeface="Cambria Math" panose="02040503050406030204" pitchFamily="18" charset="0"/>
                            </a:rPr>
                            <m:t>𝜕</m:t>
                          </m:r>
                          <m:r>
                            <a:rPr lang="en-GB" b="0" i="1" smtClean="0">
                              <a:latin typeface="Cambria Math" panose="02040503050406030204" pitchFamily="18" charset="0"/>
                            </a:rPr>
                            <m:t>𝐿</m:t>
                          </m:r>
                        </m:num>
                        <m:den>
                          <m:r>
                            <a:rPr lang="en-GB" b="0" i="1"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𝑁</m:t>
                          </m:r>
                        </m:den>
                      </m:f>
                      <m:d>
                        <m:dPr>
                          <m:ctrlPr>
                            <a:rPr lang="en-GB" b="0" i="1" smtClean="0">
                              <a:latin typeface="Cambria Math" panose="02040503050406030204" pitchFamily="18" charset="0"/>
                            </a:rPr>
                          </m:ctrlPr>
                        </m:dPr>
                        <m:e>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𝑌</m:t>
                              </m:r>
                            </m:num>
                            <m:den>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r>
                            <a:rPr lang="en-GB" b="0" i="1" smtClean="0">
                              <a:latin typeface="Cambria Math" panose="02040503050406030204" pitchFamily="18" charset="0"/>
                            </a:rPr>
                            <m:t>+</m:t>
                          </m:r>
                          <m:f>
                            <m:fPr>
                              <m:ctrlPr>
                                <a:rPr lang="en-GB" b="0" i="1" smtClean="0">
                                  <a:latin typeface="Cambria Math" panose="02040503050406030204" pitchFamily="18" charset="0"/>
                                </a:rPr>
                              </m:ctrlPr>
                            </m:fPr>
                            <m:num>
                              <m:r>
                                <a:rPr lang="en-GB" b="0" i="1" smtClean="0">
                                  <a:latin typeface="Cambria Math" panose="02040503050406030204" pitchFamily="18" charset="0"/>
                                </a:rPr>
                                <m:t>1−</m:t>
                              </m:r>
                              <m:r>
                                <a:rPr lang="en-GB" b="0" i="1" smtClean="0">
                                  <a:latin typeface="Cambria Math" panose="02040503050406030204" pitchFamily="18" charset="0"/>
                                </a:rPr>
                                <m:t>𝑌</m:t>
                              </m:r>
                            </m:num>
                            <m:den>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den>
                          </m:f>
                        </m:e>
                      </m:d>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36733544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Then, recall that</a:t>
                </a:r>
              </a:p>
              <a:p>
                <a:pPr marL="0" indent="0">
                  <a:buNone/>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𝐴</m:t>
                          </m:r>
                        </m:e>
                        <m:sub>
                          <m:r>
                            <a:rPr lang="en-GB" b="0" i="1" dirty="0" smtClean="0">
                              <a:latin typeface="Cambria Math" panose="02040503050406030204" pitchFamily="18" charset="0"/>
                            </a:rPr>
                            <m:t>2</m:t>
                          </m:r>
                        </m:sub>
                      </m:sSub>
                      <m:r>
                        <a:rPr lang="en-GB" i="1" dirty="0">
                          <a:latin typeface="Cambria Math" panose="02040503050406030204" pitchFamily="18" charset="0"/>
                        </a:rPr>
                        <m:t> </m:t>
                      </m:r>
                      <m:r>
                        <a:rPr lang="en-GB" i="1" dirty="0" smtClean="0">
                          <a:latin typeface="Cambria Math" panose="02040503050406030204" pitchFamily="18" charset="0"/>
                        </a:rPr>
                        <m:t>=</m:t>
                      </m:r>
                      <m:r>
                        <a:rPr lang="en-GB" i="1" dirty="0">
                          <a:latin typeface="Cambria Math" panose="02040503050406030204" pitchFamily="18" charset="0"/>
                        </a:rPr>
                        <m:t> </m:t>
                      </m:r>
                      <m:r>
                        <a:rPr lang="en-GB" i="1" dirty="0" smtClean="0">
                          <a:latin typeface="Cambria Math" panose="02040503050406030204" pitchFamily="18" charset="0"/>
                        </a:rPr>
                        <m:t>𝑠</m:t>
                      </m:r>
                      <m:r>
                        <a:rPr lang="en-GB"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𝑍</m:t>
                          </m:r>
                        </m:e>
                        <m:sub>
                          <m:r>
                            <a:rPr lang="en-GB" i="1" dirty="0" smtClean="0">
                              <a:latin typeface="Cambria Math" panose="02040503050406030204" pitchFamily="18" charset="0"/>
                            </a:rPr>
                            <m:t>2</m:t>
                          </m:r>
                        </m:sub>
                      </m:sSub>
                      <m:r>
                        <a:rPr lang="en-GB" i="1" dirty="0" smtClean="0">
                          <a:latin typeface="Cambria Math" panose="02040503050406030204" pitchFamily="18" charset="0"/>
                        </a:rPr>
                        <m:t>)</m:t>
                      </m:r>
                    </m:oMath>
                  </m:oMathPara>
                </a14:m>
                <a:endParaRPr lang="en-GB" dirty="0"/>
              </a:p>
              <a:p>
                <a:pPr marL="0" indent="0">
                  <a:buNone/>
                </a:pPr>
                <a:br>
                  <a:rPr lang="en-GB" dirty="0"/>
                </a:br>
                <a:r>
                  <a:rPr lang="en-GB" dirty="0"/>
                  <a:t>We can then prove that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𝑠</m:t>
                      </m:r>
                      <m:r>
                        <a:rPr lang="en-GB" b="0" i="1" smtClean="0">
                          <a:latin typeface="Cambria Math" panose="02040503050406030204" pitchFamily="18" charset="0"/>
                        </a:rPr>
                        <m:t>′</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r>
                        <a:rPr lang="en-GB" b="0" i="1" smtClean="0">
                          <a:latin typeface="Cambria Math" panose="02040503050406030204" pitchFamily="18" charset="0"/>
                        </a:rPr>
                        <m:t>=</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d>
                        <m:dPr>
                          <m:ctrlPr>
                            <a:rPr lang="en-GB" b="0" i="1" smtClean="0">
                              <a:latin typeface="Cambria Math" panose="02040503050406030204" pitchFamily="18" charset="0"/>
                            </a:rPr>
                          </m:ctrlPr>
                        </m:dPr>
                        <m:e>
                          <m:r>
                            <a:rPr lang="en-GB" b="0" i="1" smtClean="0">
                              <a:latin typeface="Cambria Math" panose="02040503050406030204" pitchFamily="18" charset="0"/>
                            </a:rPr>
                            <m:t>1−</m:t>
                          </m:r>
                          <m:r>
                            <a:rPr lang="en-GB" b="0" i="1" smtClean="0">
                              <a:latin typeface="Cambria Math" panose="02040503050406030204" pitchFamily="18" charset="0"/>
                            </a:rPr>
                            <m:t>𝑠</m:t>
                          </m:r>
                          <m:d>
                            <m:dPr>
                              <m:ctrlPr>
                                <a:rPr lang="en-GB" b="0" i="1" smtClean="0">
                                  <a:latin typeface="Cambria Math" panose="02040503050406030204" pitchFamily="18" charset="0"/>
                                </a:rPr>
                              </m:ctrlPr>
                            </m:dPr>
                            <m:e>
                              <m:r>
                                <a:rPr lang="en-GB" b="0" i="1" smtClean="0">
                                  <a:latin typeface="Cambria Math" panose="02040503050406030204" pitchFamily="18" charset="0"/>
                                </a:rPr>
                                <m:t>𝑋</m:t>
                              </m:r>
                            </m:e>
                          </m:d>
                        </m:e>
                      </m:d>
                    </m:oMath>
                  </m:oMathPara>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𝑍</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𝐴</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2</m:t>
                          </m:r>
                        </m:sub>
                      </m:sSub>
                      <m:r>
                        <a:rPr lang="en-GB" b="0" i="1" smtClean="0">
                          <a:latin typeface="Cambria Math" panose="02040503050406030204" pitchFamily="18" charset="0"/>
                        </a:rPr>
                        <m:t>)</m:t>
                      </m:r>
                    </m:oMath>
                  </m:oMathPara>
                </a14:m>
                <a:endParaRPr lang="en-GB" dirty="0"/>
              </a:p>
              <a:p>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504003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Let us continue</a:t>
                </a:r>
                <a:br>
                  <a:rPr lang="en-GB" dirty="0"/>
                </a:b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a14:m>
                <a:endParaRPr lang="en-GB" dirty="0"/>
              </a:p>
              <a:p>
                <a:pPr marL="0" indent="0">
                  <a:buNone/>
                </a:pPr>
                <a:br>
                  <a:rPr lang="en-GB" dirty="0"/>
                </a:br>
                <a:r>
                  <a:rPr lang="en-GB" dirty="0"/>
                  <a:t>Using the chain rule,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𝑊</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oMath>
                  </m:oMathPara>
                </a14:m>
                <a:endParaRPr lang="en-SG" dirty="0"/>
              </a:p>
              <a:p>
                <a:pPr marL="0" indent="0">
                  <a:buNone/>
                </a:pPr>
                <a:endParaRPr lang="en-SG"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2</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i="1">
                                  <a:latin typeface="Cambria Math" panose="02040503050406030204" pitchFamily="18" charset="0"/>
                                </a:rPr>
                                <m:t>2</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oMath>
                  </m:oMathPara>
                </a14:m>
                <a:endParaRPr lang="en-SG"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15155000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Again…</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smtClean="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𝐴</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 = </m:t>
                      </m:r>
                      <m:r>
                        <a:rPr lang="en-GB" i="1" dirty="0">
                          <a:solidFill>
                            <a:schemeClr val="bg1"/>
                          </a:solidFill>
                          <a:latin typeface="Cambria Math" panose="02040503050406030204" pitchFamily="18" charset="0"/>
                        </a:rPr>
                        <m:t>𝑠</m:t>
                      </m:r>
                      <m:r>
                        <a:rPr lang="en-GB" i="1" dirty="0">
                          <a:solidFill>
                            <a:schemeClr val="bg1"/>
                          </a:solidFill>
                          <a:latin typeface="Cambria Math" panose="02040503050406030204" pitchFamily="18" charset="0"/>
                        </a:rPr>
                        <m:t>(</m:t>
                      </m:r>
                      <m:sSub>
                        <m:sSubPr>
                          <m:ctrlPr>
                            <a:rPr lang="en-GB" i="1" dirty="0">
                              <a:solidFill>
                                <a:schemeClr val="bg1"/>
                              </a:solidFill>
                              <a:latin typeface="Cambria Math" panose="02040503050406030204" pitchFamily="18" charset="0"/>
                            </a:rPr>
                          </m:ctrlPr>
                        </m:sSubPr>
                        <m:e>
                          <m:r>
                            <a:rPr lang="en-GB" i="1" dirty="0">
                              <a:solidFill>
                                <a:schemeClr val="bg1"/>
                              </a:solidFill>
                              <a:latin typeface="Cambria Math" panose="02040503050406030204" pitchFamily="18" charset="0"/>
                            </a:rPr>
                            <m:t>𝑍</m:t>
                          </m:r>
                        </m:e>
                        <m:sub>
                          <m:r>
                            <a:rPr lang="en-GB" i="1" dirty="0">
                              <a:solidFill>
                                <a:schemeClr val="bg1"/>
                              </a:solidFill>
                              <a:latin typeface="Cambria Math" panose="02040503050406030204" pitchFamily="18" charset="0"/>
                            </a:rPr>
                            <m:t>1</m:t>
                          </m:r>
                        </m:sub>
                      </m:sSub>
                      <m:r>
                        <a:rPr lang="en-GB" i="1" dirty="0">
                          <a:solidFill>
                            <a:schemeClr val="bg1"/>
                          </a:solidFill>
                          <a:latin typeface="Cambria Math" panose="02040503050406030204" pitchFamily="18" charset="0"/>
                        </a:rPr>
                        <m:t>)</m:t>
                      </m:r>
                    </m:oMath>
                  </m:oMathPara>
                </a14:m>
                <a:endParaRPr lang="en-GB" dirty="0">
                  <a:solidFill>
                    <a:schemeClr val="bg1"/>
                  </a:solidFill>
                </a:endParaRPr>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857752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Almost there…</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2</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i="1" dirty="0">
                              <a:latin typeface="Cambria Math" panose="02040503050406030204" pitchFamily="18" charset="0"/>
                            </a:rPr>
                            <m:t>2</m:t>
                          </m:r>
                        </m:sub>
                      </m:sSub>
                    </m:oMath>
                  </m:oMathPara>
                </a14:m>
                <a:endParaRPr lang="en-GB" dirty="0"/>
              </a:p>
              <a:p>
                <a:pPr marL="0" indent="0">
                  <a:buNone/>
                </a:pPr>
                <a14:m>
                  <m:oMathPara xmlns:m="http://schemas.openxmlformats.org/officeDocument/2006/math">
                    <m:oMathParaPr>
                      <m:jc m:val="centerGroup"/>
                    </m:oMathParaPr>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𝐴</m:t>
                          </m:r>
                        </m:e>
                        <m:sub>
                          <m:r>
                            <a:rPr lang="en-GB" i="1" dirty="0">
                              <a:latin typeface="Cambria Math" panose="02040503050406030204" pitchFamily="18" charset="0"/>
                            </a:rPr>
                            <m:t>1</m:t>
                          </m:r>
                        </m:sub>
                      </m:sSub>
                      <m:r>
                        <a:rPr lang="en-GB" i="1" dirty="0">
                          <a:latin typeface="Cambria Math" panose="02040503050406030204" pitchFamily="18" charset="0"/>
                        </a:rPr>
                        <m:t> = </m:t>
                      </m:r>
                      <m:r>
                        <a:rPr lang="en-GB" i="1" dirty="0">
                          <a:latin typeface="Cambria Math" panose="02040503050406030204" pitchFamily="18" charset="0"/>
                        </a:rPr>
                        <m:t>𝑠</m:t>
                      </m:r>
                      <m:r>
                        <a:rPr lang="en-GB" i="1" dirty="0">
                          <a:latin typeface="Cambria Math" panose="02040503050406030204" pitchFamily="18" charset="0"/>
                        </a:rPr>
                        <m:t>(</m:t>
                      </m:r>
                      <m:sSub>
                        <m:sSubPr>
                          <m:ctrlPr>
                            <a:rPr lang="en-GB" i="1" dirty="0">
                              <a:latin typeface="Cambria Math" panose="02040503050406030204" pitchFamily="18" charset="0"/>
                            </a:rPr>
                          </m:ctrlPr>
                        </m:sSubPr>
                        <m:e>
                          <m:r>
                            <a:rPr lang="en-GB" i="1" dirty="0">
                              <a:latin typeface="Cambria Math" panose="02040503050406030204" pitchFamily="18" charset="0"/>
                            </a:rPr>
                            <m:t>𝑍</m:t>
                          </m:r>
                        </m:e>
                        <m:sub>
                          <m:r>
                            <a:rPr lang="en-GB" i="1" dirty="0">
                              <a:latin typeface="Cambria Math" panose="02040503050406030204" pitchFamily="18" charset="0"/>
                            </a:rPr>
                            <m:t>1</m:t>
                          </m:r>
                        </m:sub>
                      </m:sSub>
                      <m:r>
                        <a:rPr lang="en-GB" i="1" dirty="0">
                          <a:latin typeface="Cambria Math" panose="02040503050406030204" pitchFamily="18" charset="0"/>
                        </a:rPr>
                        <m:t>)</m:t>
                      </m:r>
                    </m:oMath>
                  </m:oMathPara>
                </a14:m>
                <a:endParaRPr lang="en-GB" dirty="0"/>
              </a:p>
              <a:p>
                <a:pPr marL="0" indent="0">
                  <a:buNone/>
                </a:pPr>
                <a:br>
                  <a:rPr lang="en-GB" dirty="0"/>
                </a:b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2</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i="1">
                                  <a:latin typeface="Cambria Math" panose="02040503050406030204" pitchFamily="18" charset="0"/>
                                </a:rPr>
                                <m:t>2</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2</m:t>
                          </m:r>
                        </m:sub>
                      </m:sSub>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𝐴</m:t>
                              </m:r>
                            </m:e>
                            <m:sub>
                              <m:r>
                                <a:rPr lang="en-GB" b="0" i="1" smtClean="0">
                                  <a:latin typeface="Cambria Math" panose="02040503050406030204" pitchFamily="18" charset="0"/>
                                </a:rPr>
                                <m:t>1</m:t>
                              </m:r>
                            </m:sub>
                          </m:sSub>
                        </m:den>
                      </m:f>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(1−</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𝐴</m:t>
                          </m:r>
                        </m:e>
                        <m:sub>
                          <m:r>
                            <a:rPr lang="en-GB" b="0" i="1" smtClean="0">
                              <a:latin typeface="Cambria Math" panose="02040503050406030204" pitchFamily="18" charset="0"/>
                            </a:rPr>
                            <m:t>1</m:t>
                          </m:r>
                        </m:sub>
                      </m:sSub>
                      <m:r>
                        <a:rPr lang="en-GB" b="0" i="1" smtClean="0">
                          <a:latin typeface="Cambria Math" panose="02040503050406030204" pitchFamily="18" charset="0"/>
                        </a:rPr>
                        <m:t>)</m:t>
                      </m:r>
                    </m:oMath>
                  </m:oMathPara>
                </a14:m>
                <a:endParaRPr lang="en-SG" i="1" dirty="0"/>
              </a:p>
              <a:p>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24949847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4709C-61C8-E90F-2954-4414AADF9451}"/>
              </a:ext>
            </a:extLst>
          </p:cNvPr>
          <p:cNvSpPr>
            <a:spLocks noGrp="1"/>
          </p:cNvSpPr>
          <p:nvPr>
            <p:ph type="title"/>
          </p:nvPr>
        </p:nvSpPr>
        <p:spPr/>
        <p:txBody>
          <a:bodyPr/>
          <a:lstStyle/>
          <a:p>
            <a:r>
              <a:rPr lang="en-GB" dirty="0"/>
              <a:t>Step 3: Use the chain rule to backpropagate</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F75DEB28-E77C-393C-3E5B-3AE3CAA7CC2F}"/>
                  </a:ext>
                </a:extLst>
              </p:cNvPr>
              <p:cNvSpPr>
                <a:spLocks noGrp="1"/>
              </p:cNvSpPr>
              <p:nvPr>
                <p:ph idx="1"/>
              </p:nvPr>
            </p:nvSpPr>
            <p:spPr>
              <a:xfrm>
                <a:off x="838200" y="1825625"/>
                <a:ext cx="10515600" cy="4864344"/>
              </a:xfrm>
            </p:spPr>
            <p:txBody>
              <a:bodyPr>
                <a:normAutofit/>
              </a:bodyPr>
              <a:lstStyle/>
              <a:p>
                <a:r>
                  <a:rPr lang="en-GB" dirty="0"/>
                  <a:t>Finally…!</a:t>
                </a:r>
              </a:p>
              <a:p>
                <a:pPr marL="0" indent="0">
                  <a:buNone/>
                </a:pPr>
                <a14:m>
                  <m:oMathPara xmlns:m="http://schemas.openxmlformats.org/officeDocument/2006/math">
                    <m:oMathParaPr>
                      <m:jc m:val="centerGroup"/>
                    </m:oMathParaPr>
                    <m:oMath xmlns:m="http://schemas.openxmlformats.org/officeDocument/2006/math">
                      <m:sSub>
                        <m:sSubPr>
                          <m:ctrlPr>
                            <a:rPr lang="en-GB" i="1" dirty="0" smtClean="0">
                              <a:latin typeface="Cambria Math" panose="02040503050406030204" pitchFamily="18" charset="0"/>
                            </a:rPr>
                          </m:ctrlPr>
                        </m:sSubPr>
                        <m:e>
                          <m:r>
                            <a:rPr lang="en-GB" i="1" dirty="0">
                              <a:latin typeface="Cambria Math" panose="02040503050406030204" pitchFamily="18" charset="0"/>
                            </a:rPr>
                            <m:t>𝑍</m:t>
                          </m:r>
                        </m:e>
                        <m:sub>
                          <m:r>
                            <a:rPr lang="en-GB" b="0" i="1" dirty="0" smtClean="0">
                              <a:latin typeface="Cambria Math" panose="02040503050406030204" pitchFamily="18" charset="0"/>
                            </a:rPr>
                            <m:t>1</m:t>
                          </m:r>
                        </m:sub>
                      </m:sSub>
                      <m:r>
                        <a:rPr lang="en-GB" i="1" dirty="0">
                          <a:latin typeface="Cambria Math" panose="02040503050406030204" pitchFamily="18" charset="0"/>
                        </a:rPr>
                        <m:t> = </m:t>
                      </m:r>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b="0" i="1" dirty="0" smtClean="0">
                              <a:latin typeface="Cambria Math" panose="02040503050406030204" pitchFamily="18" charset="0"/>
                            </a:rPr>
                            <m:t>1</m:t>
                          </m:r>
                        </m:sub>
                      </m:sSub>
                      <m:r>
                        <a:rPr lang="en-GB" b="0" i="1" dirty="0" smtClean="0">
                          <a:latin typeface="Cambria Math" panose="02040503050406030204" pitchFamily="18" charset="0"/>
                        </a:rPr>
                        <m:t>𝑋</m:t>
                      </m:r>
                      <m:r>
                        <a:rPr lang="en-GB" i="1" dirty="0">
                          <a:latin typeface="Cambria Math" panose="02040503050406030204" pitchFamily="18" charset="0"/>
                        </a:rPr>
                        <m:t>+ </m:t>
                      </m:r>
                      <m:sSub>
                        <m:sSubPr>
                          <m:ctrlPr>
                            <a:rPr lang="en-GB" i="1" dirty="0">
                              <a:latin typeface="Cambria Math" panose="02040503050406030204" pitchFamily="18" charset="0"/>
                            </a:rPr>
                          </m:ctrlPr>
                        </m:sSubPr>
                        <m:e>
                          <m:r>
                            <a:rPr lang="en-GB" i="1" dirty="0">
                              <a:latin typeface="Cambria Math" panose="02040503050406030204" pitchFamily="18" charset="0"/>
                            </a:rPr>
                            <m:t>𝑏</m:t>
                          </m:r>
                        </m:e>
                        <m:sub>
                          <m:r>
                            <a:rPr lang="en-GB" b="0" i="1" dirty="0" smtClean="0">
                              <a:latin typeface="Cambria Math" panose="02040503050406030204" pitchFamily="18" charset="0"/>
                            </a:rPr>
                            <m:t>1</m:t>
                          </m:r>
                        </m:sub>
                      </m:sSub>
                    </m:oMath>
                  </m:oMathPara>
                </a14:m>
                <a:endParaRPr lang="en-GB" dirty="0"/>
              </a:p>
              <a:p>
                <a:pPr marL="0" indent="0">
                  <a:buNone/>
                </a:pPr>
                <a:endParaRPr lang="en-GB" dirty="0"/>
              </a:p>
              <a:p>
                <a:pPr marL="0" indent="0">
                  <a:buNone/>
                </a:pPr>
                <a:r>
                  <a:rPr lang="en-GB" dirty="0"/>
                  <a:t>Using the chain rule and our sigmoid derivative, we then obtain</a:t>
                </a:r>
              </a:p>
              <a:p>
                <a:pPr marL="0" indent="0">
                  <a:buNone/>
                </a:pPr>
                <a:endParaRPr lang="en-GB" dirty="0"/>
              </a:p>
              <a:p>
                <a:pPr marL="0" indent="0">
                  <a:buNone/>
                </a:pPr>
                <a14:m>
                  <m:oMathPara xmlns:m="http://schemas.openxmlformats.org/officeDocument/2006/math">
                    <m:oMathParaPr>
                      <m:jc m:val="centerGroup"/>
                    </m:oMathParaPr>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𝑊</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i="1" smtClean="0">
                                  <a:latin typeface="Cambria Math" panose="02040503050406030204" pitchFamily="18" charset="0"/>
                                </a:rPr>
                                <m:t>𝑊</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r>
                        <a:rPr lang="en-GB" b="0" i="1" smtClean="0">
                          <a:latin typeface="Cambria Math" panose="02040503050406030204" pitchFamily="18" charset="0"/>
                        </a:rPr>
                        <m:t>𝑋</m:t>
                      </m:r>
                    </m:oMath>
                  </m:oMathPara>
                </a14:m>
                <a:endParaRPr lang="en-SG" i="1" dirty="0"/>
              </a:p>
              <a:p>
                <a:pPr marL="0" indent="0">
                  <a:buNone/>
                </a:pPr>
                <a:endParaRPr lang="en-SG" i="1" dirty="0"/>
              </a:p>
              <a:p>
                <a:pPr marL="0" indent="0">
                  <a:buNone/>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f>
                        <m:fPr>
                          <m:ctrlPr>
                            <a:rPr lang="en-GB" i="1">
                              <a:latin typeface="Cambria Math" panose="02040503050406030204" pitchFamily="18" charset="0"/>
                            </a:rPr>
                          </m:ctrlPr>
                        </m:fPr>
                        <m:num>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num>
                        <m:den>
                          <m:r>
                            <a:rPr lang="en-GB" i="1">
                              <a:latin typeface="Cambria Math" panose="02040503050406030204" pitchFamily="18" charset="0"/>
                            </a:rPr>
                            <m:t>𝜕</m:t>
                          </m:r>
                          <m:sSub>
                            <m:sSubPr>
                              <m:ctrlPr>
                                <a:rPr lang="en-GB" i="1">
                                  <a:latin typeface="Cambria Math" panose="02040503050406030204" pitchFamily="18" charset="0"/>
                                </a:rPr>
                              </m:ctrlPr>
                            </m:sSubPr>
                            <m:e>
                              <m:r>
                                <a:rPr lang="en-GB" b="0" i="1" smtClean="0">
                                  <a:latin typeface="Cambria Math" panose="02040503050406030204" pitchFamily="18" charset="0"/>
                                </a:rPr>
                                <m:t>𝑏</m:t>
                              </m:r>
                            </m:e>
                            <m:sub>
                              <m:r>
                                <a:rPr lang="en-GB" b="0" i="1" smtClean="0">
                                  <a:latin typeface="Cambria Math" panose="02040503050406030204" pitchFamily="18" charset="0"/>
                                </a:rPr>
                                <m:t>1</m:t>
                              </m:r>
                            </m:sub>
                          </m:sSub>
                        </m:den>
                      </m:f>
                      <m:r>
                        <a:rPr lang="en-GB" b="0" i="1" smtClean="0">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m:t>
                          </m:r>
                          <m:r>
                            <a:rPr lang="en-GB" i="1">
                              <a:latin typeface="Cambria Math" panose="02040503050406030204" pitchFamily="18" charset="0"/>
                            </a:rPr>
                            <m:t>𝐿</m:t>
                          </m:r>
                        </m:num>
                        <m:den>
                          <m:r>
                            <a:rPr lang="en-GB" i="1">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𝑍</m:t>
                              </m:r>
                            </m:e>
                            <m:sub>
                              <m:r>
                                <a:rPr lang="en-GB" b="0" i="1" smtClean="0">
                                  <a:latin typeface="Cambria Math" panose="02040503050406030204" pitchFamily="18" charset="0"/>
                                </a:rPr>
                                <m:t>1</m:t>
                              </m:r>
                            </m:sub>
                          </m:sSub>
                        </m:den>
                      </m:f>
                    </m:oMath>
                  </m:oMathPara>
                </a14:m>
                <a:endParaRPr lang="en-GB" dirty="0"/>
              </a:p>
            </p:txBody>
          </p:sp>
        </mc:Choice>
        <mc:Fallback xmlns="">
          <p:sp>
            <p:nvSpPr>
              <p:cNvPr id="5" name="Content Placeholder 4">
                <a:extLst>
                  <a:ext uri="{FF2B5EF4-FFF2-40B4-BE49-F238E27FC236}">
                    <a16:creationId xmlns:a16="http://schemas.microsoft.com/office/drawing/2014/main" id="{F75DEB28-E77C-393C-3E5B-3AE3CAA7CC2F}"/>
                  </a:ext>
                </a:extLst>
              </p:cNvPr>
              <p:cNvSpPr>
                <a:spLocks noGrp="1" noRot="1" noChangeAspect="1" noMove="1" noResize="1" noEditPoints="1" noAdjustHandles="1" noChangeArrowheads="1" noChangeShapeType="1" noTextEdit="1"/>
              </p:cNvSpPr>
              <p:nvPr>
                <p:ph idx="1"/>
              </p:nvPr>
            </p:nvSpPr>
            <p:spPr>
              <a:xfrm>
                <a:off x="838200" y="1825625"/>
                <a:ext cx="10515600" cy="4864344"/>
              </a:xfrm>
              <a:blipFill>
                <a:blip r:embed="rId2"/>
                <a:stretch>
                  <a:fillRect l="-1217" t="-2005"/>
                </a:stretch>
              </a:blipFill>
            </p:spPr>
            <p:txBody>
              <a:bodyPr/>
              <a:lstStyle/>
              <a:p>
                <a:r>
                  <a:rPr lang="en-GB">
                    <a:noFill/>
                  </a:rPr>
                  <a:t> </a:t>
                </a:r>
              </a:p>
            </p:txBody>
          </p:sp>
        </mc:Fallback>
      </mc:AlternateContent>
    </p:spTree>
    <p:extLst>
      <p:ext uri="{BB962C8B-B14F-4D97-AF65-F5344CB8AC3E}">
        <p14:creationId xmlns:p14="http://schemas.microsoft.com/office/powerpoint/2010/main" val="1831247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7CF09B-6A00-AE71-9A1F-BC7A1C98BFA3}"/>
              </a:ext>
            </a:extLst>
          </p:cNvPr>
          <p:cNvSpPr>
            <a:spLocks noGrp="1"/>
          </p:cNvSpPr>
          <p:nvPr>
            <p:ph type="title"/>
          </p:nvPr>
        </p:nvSpPr>
        <p:spPr/>
        <p:txBody>
          <a:bodyPr/>
          <a:lstStyle/>
          <a:p>
            <a:r>
              <a:rPr lang="en-GB" dirty="0"/>
              <a:t>Backward Method</a:t>
            </a:r>
            <a:br>
              <a:rPr lang="en-GB" dirty="0"/>
            </a:br>
            <a:r>
              <a:rPr lang="en-GB" dirty="0"/>
              <a:t>Update</a:t>
            </a:r>
            <a:endParaRPr lang="en-SG" dirty="0"/>
          </a:p>
        </p:txBody>
      </p:sp>
      <p:sp>
        <p:nvSpPr>
          <p:cNvPr id="4" name="Content Placeholder 3">
            <a:extLst>
              <a:ext uri="{FF2B5EF4-FFF2-40B4-BE49-F238E27FC236}">
                <a16:creationId xmlns:a16="http://schemas.microsoft.com/office/drawing/2014/main" id="{B0FDD59A-9328-B341-218D-76A654E93F04}"/>
              </a:ext>
            </a:extLst>
          </p:cNvPr>
          <p:cNvSpPr>
            <a:spLocks noGrp="1"/>
          </p:cNvSpPr>
          <p:nvPr>
            <p:ph sz="half" idx="1"/>
          </p:nvPr>
        </p:nvSpPr>
        <p:spPr>
          <a:xfrm>
            <a:off x="838200" y="1825624"/>
            <a:ext cx="3780692" cy="5032375"/>
          </a:xfrm>
        </p:spPr>
        <p:txBody>
          <a:bodyPr>
            <a:normAutofit/>
          </a:bodyPr>
          <a:lstStyle/>
          <a:p>
            <a:pPr marL="0" indent="0">
              <a:buNone/>
            </a:pPr>
            <a:r>
              <a:rPr lang="en-GB" b="1" dirty="0"/>
              <a:t>Reusing our derivatives formulas </a:t>
            </a:r>
            <a:r>
              <a:rPr lang="en-GB" b="1" u="sng" dirty="0"/>
              <a:t>carefully</a:t>
            </a:r>
            <a:r>
              <a:rPr lang="en-GB" b="1" dirty="0"/>
              <a:t> gives the GD update rules to use for the backward method.</a:t>
            </a:r>
          </a:p>
          <a:p>
            <a:r>
              <a:rPr lang="en-GB" dirty="0"/>
              <a:t>Notice how we did not rush and computed each term, one operation at a time, to avoid making mistakes.</a:t>
            </a:r>
          </a:p>
          <a:p>
            <a:r>
              <a:rPr lang="en-GB" dirty="0"/>
              <a:t>Take it slow!</a:t>
            </a:r>
            <a:endParaRPr lang="en-SG" dirty="0"/>
          </a:p>
        </p:txBody>
      </p:sp>
      <p:pic>
        <p:nvPicPr>
          <p:cNvPr id="5" name="Picture 4">
            <a:extLst>
              <a:ext uri="{FF2B5EF4-FFF2-40B4-BE49-F238E27FC236}">
                <a16:creationId xmlns:a16="http://schemas.microsoft.com/office/drawing/2014/main" id="{733E8D5A-1A45-8E27-B15C-2E7B5398173B}"/>
              </a:ext>
            </a:extLst>
          </p:cNvPr>
          <p:cNvPicPr>
            <a:picLocks noChangeAspect="1"/>
          </p:cNvPicPr>
          <p:nvPr/>
        </p:nvPicPr>
        <p:blipFill>
          <a:blip r:embed="rId2"/>
          <a:stretch>
            <a:fillRect/>
          </a:stretch>
        </p:blipFill>
        <p:spPr>
          <a:xfrm>
            <a:off x="5098634" y="481501"/>
            <a:ext cx="7093366" cy="5894998"/>
          </a:xfrm>
          <a:prstGeom prst="rect">
            <a:avLst/>
          </a:prstGeom>
        </p:spPr>
      </p:pic>
    </p:spTree>
    <p:extLst>
      <p:ext uri="{BB962C8B-B14F-4D97-AF65-F5344CB8AC3E}">
        <p14:creationId xmlns:p14="http://schemas.microsoft.com/office/powerpoint/2010/main" val="50694872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 (Much lower loss BTW!)</a:t>
            </a:r>
            <a:endParaRPr lang="en-SG" dirty="0"/>
          </a:p>
        </p:txBody>
      </p:sp>
      <p:pic>
        <p:nvPicPr>
          <p:cNvPr id="6" name="Picture 5">
            <a:extLst>
              <a:ext uri="{FF2B5EF4-FFF2-40B4-BE49-F238E27FC236}">
                <a16:creationId xmlns:a16="http://schemas.microsoft.com/office/drawing/2014/main" id="{CD5993CC-DCBD-502A-6009-131C4E8BF4B4}"/>
              </a:ext>
            </a:extLst>
          </p:cNvPr>
          <p:cNvPicPr>
            <a:picLocks noChangeAspect="1"/>
          </p:cNvPicPr>
          <p:nvPr/>
        </p:nvPicPr>
        <p:blipFill>
          <a:blip r:embed="rId2"/>
          <a:stretch>
            <a:fillRect/>
          </a:stretch>
        </p:blipFill>
        <p:spPr>
          <a:xfrm>
            <a:off x="2024185" y="1554689"/>
            <a:ext cx="8654434" cy="5303311"/>
          </a:xfrm>
          <a:prstGeom prst="rect">
            <a:avLst/>
          </a:prstGeom>
        </p:spPr>
      </p:pic>
    </p:spTree>
    <p:extLst>
      <p:ext uri="{BB962C8B-B14F-4D97-AF65-F5344CB8AC3E}">
        <p14:creationId xmlns:p14="http://schemas.microsoft.com/office/powerpoint/2010/main" val="39340518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A7825-A473-5442-E4AB-FA511F78B6BB}"/>
              </a:ext>
            </a:extLst>
          </p:cNvPr>
          <p:cNvSpPr>
            <a:spLocks noGrp="1"/>
          </p:cNvSpPr>
          <p:nvPr>
            <p:ph type="title"/>
          </p:nvPr>
        </p:nvSpPr>
        <p:spPr/>
        <p:txBody>
          <a:bodyPr/>
          <a:lstStyle/>
          <a:p>
            <a:r>
              <a:rPr lang="en-GB" dirty="0"/>
              <a:t>Trains just fine!</a:t>
            </a:r>
            <a:endParaRPr lang="en-SG" dirty="0"/>
          </a:p>
        </p:txBody>
      </p:sp>
      <p:pic>
        <p:nvPicPr>
          <p:cNvPr id="4" name="Picture 3">
            <a:extLst>
              <a:ext uri="{FF2B5EF4-FFF2-40B4-BE49-F238E27FC236}">
                <a16:creationId xmlns:a16="http://schemas.microsoft.com/office/drawing/2014/main" id="{B1A79797-083A-B47F-F29A-C163C28C665B}"/>
              </a:ext>
            </a:extLst>
          </p:cNvPr>
          <p:cNvPicPr>
            <a:picLocks noChangeAspect="1"/>
          </p:cNvPicPr>
          <p:nvPr/>
        </p:nvPicPr>
        <p:blipFill>
          <a:blip r:embed="rId2"/>
          <a:stretch>
            <a:fillRect/>
          </a:stretch>
        </p:blipFill>
        <p:spPr>
          <a:xfrm>
            <a:off x="4400061" y="1294066"/>
            <a:ext cx="7542347" cy="5095310"/>
          </a:xfrm>
          <a:prstGeom prst="rect">
            <a:avLst/>
          </a:prstGeom>
        </p:spPr>
      </p:pic>
      <p:sp>
        <p:nvSpPr>
          <p:cNvPr id="5" name="TextBox 4">
            <a:extLst>
              <a:ext uri="{FF2B5EF4-FFF2-40B4-BE49-F238E27FC236}">
                <a16:creationId xmlns:a16="http://schemas.microsoft.com/office/drawing/2014/main" id="{05642C26-AA61-A804-F438-6FAB9FE447AD}"/>
              </a:ext>
            </a:extLst>
          </p:cNvPr>
          <p:cNvSpPr txBox="1"/>
          <p:nvPr/>
        </p:nvSpPr>
        <p:spPr>
          <a:xfrm>
            <a:off x="93785" y="2790332"/>
            <a:ext cx="3978030" cy="3539430"/>
          </a:xfrm>
          <a:prstGeom prst="rect">
            <a:avLst/>
          </a:prstGeom>
          <a:noFill/>
        </p:spPr>
        <p:txBody>
          <a:bodyPr wrap="square" rtlCol="0">
            <a:spAutoFit/>
          </a:bodyPr>
          <a:lstStyle/>
          <a:p>
            <a:pPr algn="ctr"/>
            <a:r>
              <a:rPr lang="en-GB" sz="2800" dirty="0">
                <a:solidFill>
                  <a:schemeClr val="accent2"/>
                </a:solidFill>
              </a:rPr>
              <a:t>Using the sigmoid activation functions helped the network </a:t>
            </a:r>
            <a:r>
              <a:rPr lang="en-GB" sz="2800" b="1" dirty="0">
                <a:solidFill>
                  <a:schemeClr val="accent2"/>
                </a:solidFill>
              </a:rPr>
              <a:t>create some</a:t>
            </a:r>
            <a:br>
              <a:rPr lang="en-GB" sz="2800" b="1" dirty="0">
                <a:solidFill>
                  <a:schemeClr val="accent2"/>
                </a:solidFill>
              </a:rPr>
            </a:br>
            <a:r>
              <a:rPr lang="en-GB" sz="2800" b="1" dirty="0">
                <a:solidFill>
                  <a:schemeClr val="accent2"/>
                </a:solidFill>
              </a:rPr>
              <a:t>non-linearity!</a:t>
            </a:r>
          </a:p>
          <a:p>
            <a:pPr algn="ctr"/>
            <a:r>
              <a:rPr lang="en-GB" sz="2800" dirty="0">
                <a:solidFill>
                  <a:schemeClr val="accent2"/>
                </a:solidFill>
              </a:rPr>
              <a:t>(Blue curve looking good and correctly separating green from red!)</a:t>
            </a:r>
            <a:endParaRPr lang="en-SG" sz="2800" dirty="0">
              <a:solidFill>
                <a:schemeClr val="accent2"/>
              </a:solidFill>
            </a:endParaRPr>
          </a:p>
        </p:txBody>
      </p:sp>
    </p:spTree>
    <p:extLst>
      <p:ext uri="{BB962C8B-B14F-4D97-AF65-F5344CB8AC3E}">
        <p14:creationId xmlns:p14="http://schemas.microsoft.com/office/powerpoint/2010/main" val="14428443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F8628F6-31E1-CDCC-3492-567FBD405CA9}"/>
              </a:ext>
            </a:extLst>
          </p:cNvPr>
          <p:cNvSpPr>
            <a:spLocks noGrp="1"/>
          </p:cNvSpPr>
          <p:nvPr>
            <p:ph type="title"/>
          </p:nvPr>
        </p:nvSpPr>
        <p:spPr/>
        <p:txBody>
          <a:bodyPr/>
          <a:lstStyle/>
          <a:p>
            <a:r>
              <a:rPr lang="en-GB" dirty="0"/>
              <a:t>Backpropagation in our model</a:t>
            </a:r>
            <a:endParaRPr lang="en-SG"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56F73953-A2CE-A62E-D071-2A65983D9173}"/>
                  </a:ext>
                </a:extLst>
              </p:cNvPr>
              <p:cNvSpPr>
                <a:spLocks noGrp="1"/>
              </p:cNvSpPr>
              <p:nvPr>
                <p:ph sz="half" idx="1"/>
              </p:nvPr>
            </p:nvSpPr>
            <p:spPr>
              <a:xfrm>
                <a:off x="265723" y="1825624"/>
                <a:ext cx="4486031" cy="5032375"/>
              </a:xfrm>
            </p:spPr>
            <p:txBody>
              <a:bodyPr>
                <a:normAutofit/>
              </a:bodyPr>
              <a:lstStyle/>
              <a:p>
                <a:pPr marL="0" indent="0">
                  <a:buNone/>
                </a:pPr>
                <a:r>
                  <a:rPr lang="en-GB" b="1" dirty="0"/>
                  <a:t>Update rules for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𝑾</m:t>
                        </m:r>
                      </m:e>
                      <m:sub>
                        <m:r>
                          <a:rPr lang="en-GB" b="1" i="1" dirty="0" smtClean="0">
                            <a:latin typeface="Cambria Math" panose="02040503050406030204" pitchFamily="18" charset="0"/>
                          </a:rPr>
                          <m:t>𝟏</m:t>
                        </m:r>
                      </m:sub>
                    </m:sSub>
                    <m:r>
                      <a:rPr lang="en-GB" b="1" i="1" dirty="0" smtClean="0">
                        <a:latin typeface="Cambria Math" panose="02040503050406030204" pitchFamily="18" charset="0"/>
                      </a:rPr>
                      <m:t> </m:t>
                    </m:r>
                  </m:oMath>
                </a14:m>
                <a:r>
                  <a:rPr lang="en-GB" b="1" dirty="0"/>
                  <a:t>and </a:t>
                </a:r>
                <a14:m>
                  <m:oMath xmlns:m="http://schemas.openxmlformats.org/officeDocument/2006/math">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𝒃</m:t>
                        </m:r>
                      </m:e>
                      <m:sub>
                        <m:r>
                          <a:rPr lang="en-GB" b="1" i="1" dirty="0" smtClean="0">
                            <a:latin typeface="Cambria Math" panose="02040503050406030204" pitchFamily="18" charset="0"/>
                          </a:rPr>
                          <m:t>𝟏</m:t>
                        </m:r>
                      </m:sub>
                    </m:sSub>
                  </m:oMath>
                </a14:m>
                <a:endParaRPr lang="en-GB" b="1" dirty="0"/>
              </a:p>
              <a:p>
                <a:pPr marL="0" indent="0">
                  <a:buNone/>
                </a:pPr>
                <a:r>
                  <a:rPr lang="en-GB" dirty="0"/>
                  <a:t>(Obtained after using chain rule to compute derivatives </a:t>
                </a:r>
                <a:r>
                  <a:rPr lang="en-GB" dirty="0" err="1"/>
                  <a:t>wrt</a:t>
                </a:r>
                <a:r>
                  <a:rPr lang="en-GB" dirty="0"/>
                  <a:t>. parameters for loss)</a:t>
                </a:r>
              </a:p>
              <a:p>
                <a:pPr marL="0" indent="0">
                  <a:buNone/>
                </a:pPr>
                <a:endParaRPr lang="en-GB"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𝑊</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r>
                        <a:rPr lang="en-GB" i="1" dirty="0">
                          <a:latin typeface="Cambria Math" panose="02040503050406030204" pitchFamily="18" charset="0"/>
                        </a:rPr>
                        <m:t>𝑋</m:t>
                      </m:r>
                    </m:oMath>
                    <m:oMath xmlns:m="http://schemas.openxmlformats.org/officeDocument/2006/math">
                      <m:r>
                        <a:rPr lang="en-GB" i="1">
                          <a:latin typeface="Cambria Math" panose="02040503050406030204" pitchFamily="18" charset="0"/>
                        </a:rPr>
                        <m:t> </m:t>
                      </m:r>
                    </m:oMath>
                  </m:oMathPara>
                </a14:m>
                <a:endParaRPr lang="en-GB" i="1" dirty="0"/>
              </a:p>
              <a:p>
                <a:pPr marL="0" indent="0">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𝑏</m:t>
                          </m:r>
                        </m:e>
                        <m:sub>
                          <m:r>
                            <a:rPr lang="en-GB" i="1">
                              <a:latin typeface="Cambria Math" panose="02040503050406030204" pitchFamily="18" charset="0"/>
                            </a:rPr>
                            <m:t>1</m:t>
                          </m:r>
                        </m:sub>
                      </m:sSub>
                      <m:r>
                        <a:rPr lang="en-GB" i="1">
                          <a:latin typeface="Cambria Math" panose="02040503050406030204" pitchFamily="18" charset="0"/>
                        </a:rPr>
                        <m:t>−</m:t>
                      </m:r>
                      <m:f>
                        <m:fPr>
                          <m:ctrlPr>
                            <a:rPr lang="en-GB" i="1" dirty="0">
                              <a:latin typeface="Cambria Math" panose="02040503050406030204" pitchFamily="18" charset="0"/>
                            </a:rPr>
                          </m:ctrlPr>
                        </m:fPr>
                        <m:num>
                          <m:r>
                            <a:rPr lang="en-GB" i="1" dirty="0">
                              <a:latin typeface="Cambria Math" panose="02040503050406030204" pitchFamily="18" charset="0"/>
                            </a:rPr>
                            <m:t>2</m:t>
                          </m:r>
                          <m:r>
                            <a:rPr lang="en-GB" i="1" dirty="0">
                              <a:latin typeface="Cambria Math" panose="02040503050406030204" pitchFamily="18" charset="0"/>
                            </a:rPr>
                            <m:t>𝜖𝛼</m:t>
                          </m:r>
                        </m:num>
                        <m:den>
                          <m:r>
                            <a:rPr lang="en-GB" i="1" dirty="0">
                              <a:latin typeface="Cambria Math" panose="02040503050406030204" pitchFamily="18" charset="0"/>
                            </a:rPr>
                            <m:t>𝑀</m:t>
                          </m:r>
                        </m:den>
                      </m:f>
                      <m:sSub>
                        <m:sSubPr>
                          <m:ctrlPr>
                            <a:rPr lang="en-GB" i="1" dirty="0">
                              <a:latin typeface="Cambria Math" panose="02040503050406030204" pitchFamily="18" charset="0"/>
                            </a:rPr>
                          </m:ctrlPr>
                        </m:sSubPr>
                        <m:e>
                          <m:r>
                            <a:rPr lang="en-GB" i="1" dirty="0">
                              <a:latin typeface="Cambria Math" panose="02040503050406030204" pitchFamily="18" charset="0"/>
                            </a:rPr>
                            <m:t>𝑊</m:t>
                          </m:r>
                        </m:e>
                        <m:sub>
                          <m:r>
                            <a:rPr lang="en-GB" i="1" dirty="0">
                              <a:latin typeface="Cambria Math" panose="02040503050406030204" pitchFamily="18" charset="0"/>
                            </a:rPr>
                            <m:t>2</m:t>
                          </m:r>
                        </m:sub>
                      </m:sSub>
                    </m:oMath>
                  </m:oMathPara>
                </a14:m>
                <a:endParaRPr lang="en-GB" i="1" dirty="0"/>
              </a:p>
              <a:p>
                <a:endParaRPr lang="en-SG" dirty="0"/>
              </a:p>
            </p:txBody>
          </p:sp>
        </mc:Choice>
        <mc:Fallback xmlns="">
          <p:sp>
            <p:nvSpPr>
              <p:cNvPr id="8" name="Content Placeholder 7">
                <a:extLst>
                  <a:ext uri="{FF2B5EF4-FFF2-40B4-BE49-F238E27FC236}">
                    <a16:creationId xmlns:a16="http://schemas.microsoft.com/office/drawing/2014/main" id="{56F73953-A2CE-A62E-D071-2A65983D9173}"/>
                  </a:ext>
                </a:extLst>
              </p:cNvPr>
              <p:cNvSpPr>
                <a:spLocks noGrp="1" noRot="1" noChangeAspect="1" noMove="1" noResize="1" noEditPoints="1" noAdjustHandles="1" noChangeArrowheads="1" noChangeShapeType="1" noTextEdit="1"/>
              </p:cNvSpPr>
              <p:nvPr>
                <p:ph sz="half" idx="1"/>
              </p:nvPr>
            </p:nvSpPr>
            <p:spPr>
              <a:xfrm>
                <a:off x="265723" y="1825624"/>
                <a:ext cx="4486031" cy="5032375"/>
              </a:xfrm>
              <a:blipFill>
                <a:blip r:embed="rId2"/>
                <a:stretch>
                  <a:fillRect l="-2857" t="-1937"/>
                </a:stretch>
              </a:blipFill>
            </p:spPr>
            <p:txBody>
              <a:bodyPr/>
              <a:lstStyle/>
              <a:p>
                <a:r>
                  <a:rPr lang="en-SG">
                    <a:noFill/>
                  </a:rPr>
                  <a:t> </a:t>
                </a:r>
              </a:p>
            </p:txBody>
          </p:sp>
        </mc:Fallback>
      </mc:AlternateContent>
      <p:pic>
        <p:nvPicPr>
          <p:cNvPr id="2" name="Picture 1">
            <a:extLst>
              <a:ext uri="{FF2B5EF4-FFF2-40B4-BE49-F238E27FC236}">
                <a16:creationId xmlns:a16="http://schemas.microsoft.com/office/drawing/2014/main" id="{EA09EC47-53EC-0757-D626-25F76A435626}"/>
              </a:ext>
            </a:extLst>
          </p:cNvPr>
          <p:cNvPicPr>
            <a:picLocks noChangeAspect="1"/>
          </p:cNvPicPr>
          <p:nvPr/>
        </p:nvPicPr>
        <p:blipFill rotWithShape="1">
          <a:blip r:embed="rId3"/>
          <a:srcRect l="18053"/>
          <a:stretch/>
        </p:blipFill>
        <p:spPr>
          <a:xfrm>
            <a:off x="5322276" y="1867831"/>
            <a:ext cx="6869723" cy="3829584"/>
          </a:xfrm>
          <a:prstGeom prst="rect">
            <a:avLst/>
          </a:prstGeom>
        </p:spPr>
      </p:pic>
      <p:sp>
        <p:nvSpPr>
          <p:cNvPr id="10" name="Rectangle 9">
            <a:extLst>
              <a:ext uri="{FF2B5EF4-FFF2-40B4-BE49-F238E27FC236}">
                <a16:creationId xmlns:a16="http://schemas.microsoft.com/office/drawing/2014/main" id="{535837A7-8A74-9598-E7D0-79106D91B0AE}"/>
              </a:ext>
            </a:extLst>
          </p:cNvPr>
          <p:cNvSpPr/>
          <p:nvPr/>
        </p:nvSpPr>
        <p:spPr>
          <a:xfrm>
            <a:off x="5251938" y="2602524"/>
            <a:ext cx="6510216" cy="826476"/>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 name="Rectangle 2">
            <a:extLst>
              <a:ext uri="{FF2B5EF4-FFF2-40B4-BE49-F238E27FC236}">
                <a16:creationId xmlns:a16="http://schemas.microsoft.com/office/drawing/2014/main" id="{DAC23481-5FCE-ADF6-1072-441B81A61296}"/>
              </a:ext>
            </a:extLst>
          </p:cNvPr>
          <p:cNvSpPr/>
          <p:nvPr/>
        </p:nvSpPr>
        <p:spPr>
          <a:xfrm>
            <a:off x="5251938" y="3540369"/>
            <a:ext cx="6510216" cy="1297354"/>
          </a:xfrm>
          <a:prstGeom prst="rect">
            <a:avLst/>
          </a:prstGeom>
          <a:noFill/>
          <a:ln w="38100">
            <a:solidFill>
              <a:schemeClr val="accent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045576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Sigmoid</a:t>
            </a:r>
            <a:endParaRPr lang="en-SG" b="1"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Sigmoid</a:t>
                </a:r>
                <a:r>
                  <a:rPr lang="en-GB" b="1" dirty="0"/>
                  <a:t> function):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𝑠</m:t>
                      </m:r>
                      <m:d>
                        <m:dPr>
                          <m:ctrlPr>
                            <a:rPr lang="en-GB" b="0" i="1" dirty="0" smtClean="0">
                              <a:latin typeface="Cambria Math" panose="02040503050406030204" pitchFamily="18" charset="0"/>
                            </a:rPr>
                          </m:ctrlPr>
                        </m:dPr>
                        <m:e>
                          <m:r>
                            <a:rPr lang="en-GB" i="1" dirty="0" smtClean="0">
                              <a:latin typeface="Cambria Math" panose="02040503050406030204" pitchFamily="18" charset="0"/>
                            </a:rPr>
                            <m:t>𝑥</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r>
                            <a:rPr lang="en-GB" b="0" i="1" dirty="0" smtClean="0">
                              <a:latin typeface="Cambria Math" panose="02040503050406030204" pitchFamily="18" charset="0"/>
                            </a:rPr>
                            <m:t>1+</m:t>
                          </m:r>
                          <m:r>
                            <m:rPr>
                              <m:sty m:val="p"/>
                            </m:rPr>
                            <a:rPr lang="en-GB" b="0" i="0" dirty="0" smtClean="0">
                              <a:latin typeface="Cambria Math" panose="02040503050406030204" pitchFamily="18" charset="0"/>
                            </a:rPr>
                            <m:t>exp</m:t>
                          </m:r>
                          <m:r>
                            <a:rPr lang="en-GB" b="0" i="1" dirty="0" smtClean="0">
                              <a:latin typeface="Cambria Math" panose="02040503050406030204" pitchFamily="18" charset="0"/>
                            </a:rPr>
                            <m:t>⁡(−</m:t>
                          </m:r>
                          <m:r>
                            <a:rPr lang="en-GB" b="0" i="1" dirty="0" smtClean="0">
                              <a:latin typeface="Cambria Math" panose="02040503050406030204" pitchFamily="18" charset="0"/>
                            </a:rPr>
                            <m:t>𝑥</m:t>
                          </m:r>
                          <m:r>
                            <a:rPr lang="en-GB" b="0" i="1" dirty="0" smtClean="0">
                              <a:latin typeface="Cambria Math" panose="02040503050406030204" pitchFamily="18" charset="0"/>
                            </a:rPr>
                            <m:t>)</m:t>
                          </m:r>
                        </m:den>
                      </m:f>
                    </m:oMath>
                  </m:oMathPara>
                </a14:m>
                <a:endParaRPr lang="en-GB" dirty="0"/>
              </a:p>
              <a:p>
                <a:pPr marL="0" indent="0">
                  <a:buNone/>
                </a:pPr>
                <a:endParaRPr lang="en-GB" dirty="0"/>
              </a:p>
              <a:p>
                <a:pPr marL="0" indent="0">
                  <a:buNone/>
                </a:pPr>
                <a:r>
                  <a:rPr lang="en-GB" dirty="0"/>
                  <a:t>The </a:t>
                </a:r>
                <a:r>
                  <a:rPr lang="en-GB" b="1" dirty="0">
                    <a:solidFill>
                      <a:srgbClr val="00B050"/>
                    </a:solidFill>
                  </a:rPr>
                  <a:t>sigmoid</a:t>
                </a:r>
                <a:r>
                  <a:rPr lang="en-GB" b="1" dirty="0"/>
                  <a:t> activation function </a:t>
                </a:r>
                <a:r>
                  <a:rPr lang="en-GB" dirty="0"/>
                  <a:t>is often used in the </a:t>
                </a:r>
                <a:r>
                  <a:rPr lang="en-GB" b="1" dirty="0"/>
                  <a:t>output layer of a binary classification model</a:t>
                </a:r>
                <a:r>
                  <a:rPr lang="en-GB" dirty="0"/>
                  <a:t>, because the output will then have values between 0 and 1, and can therefore be interpreted as a </a:t>
                </a:r>
                <a:r>
                  <a:rPr lang="en-GB" b="1" dirty="0"/>
                  <a:t>probability</a:t>
                </a:r>
                <a:r>
                  <a:rPr lang="en-GB" dirty="0"/>
                  <a:t>.</a:t>
                </a:r>
                <a:endParaRPr lang="en-SG" dirty="0"/>
              </a:p>
            </p:txBody>
          </p:sp>
        </mc:Choice>
        <mc:Fallback xmlns="">
          <p:sp>
            <p:nvSpPr>
              <p:cNvPr id="5" name="Content Placeholder 4">
                <a:extLst>
                  <a:ext uri="{FF2B5EF4-FFF2-40B4-BE49-F238E27FC236}">
                    <a16:creationId xmlns:a16="http://schemas.microsoft.com/office/drawing/2014/main" id="{B6B851F4-FCFC-1E83-D239-824F7B5E1B01}"/>
                  </a:ext>
                </a:extLst>
              </p:cNvPr>
              <p:cNvSpPr>
                <a:spLocks noGrp="1" noRot="1" noChangeAspect="1" noMove="1" noResize="1" noEditPoints="1" noAdjustHandles="1" noChangeArrowheads="1" noChangeShapeType="1" noTextEdit="1"/>
              </p:cNvSpPr>
              <p:nvPr>
                <p:ph sz="half" idx="1"/>
              </p:nvPr>
            </p:nvSpPr>
            <p:spPr>
              <a:xfrm>
                <a:off x="838200" y="1825624"/>
                <a:ext cx="5181600" cy="5032375"/>
              </a:xfrm>
              <a:blipFill>
                <a:blip r:embed="rId2"/>
                <a:stretch>
                  <a:fillRect l="-2471" t="-1937" r="-2706"/>
                </a:stretch>
              </a:blipFill>
            </p:spPr>
            <p:txBody>
              <a:bodyPr/>
              <a:lstStyle/>
              <a:p>
                <a:r>
                  <a:rPr lang="en-GB">
                    <a:noFill/>
                  </a:rPr>
                  <a:t> </a:t>
                </a:r>
              </a:p>
            </p:txBody>
          </p:sp>
        </mc:Fallback>
      </mc:AlternateContent>
      <p:pic>
        <p:nvPicPr>
          <p:cNvPr id="8" name="Picture 7">
            <a:extLst>
              <a:ext uri="{FF2B5EF4-FFF2-40B4-BE49-F238E27FC236}">
                <a16:creationId xmlns:a16="http://schemas.microsoft.com/office/drawing/2014/main" id="{ED877936-0C09-CE62-73FD-AC87B960D65A}"/>
              </a:ext>
            </a:extLst>
          </p:cNvPr>
          <p:cNvPicPr>
            <a:picLocks noChangeAspect="1"/>
          </p:cNvPicPr>
          <p:nvPr/>
        </p:nvPicPr>
        <p:blipFill>
          <a:blip r:embed="rId3"/>
          <a:stretch>
            <a:fillRect/>
          </a:stretch>
        </p:blipFill>
        <p:spPr>
          <a:xfrm>
            <a:off x="7819140" y="2680676"/>
            <a:ext cx="4112999" cy="4031439"/>
          </a:xfrm>
          <a:prstGeom prst="rect">
            <a:avLst/>
          </a:prstGeom>
        </p:spPr>
      </p:pic>
      <p:pic>
        <p:nvPicPr>
          <p:cNvPr id="3" name="Picture 2">
            <a:extLst>
              <a:ext uri="{FF2B5EF4-FFF2-40B4-BE49-F238E27FC236}">
                <a16:creationId xmlns:a16="http://schemas.microsoft.com/office/drawing/2014/main" id="{B1A42CF1-8F96-4AF5-9B5F-867EE9CCF1E9}"/>
              </a:ext>
            </a:extLst>
          </p:cNvPr>
          <p:cNvPicPr>
            <a:picLocks noChangeAspect="1"/>
          </p:cNvPicPr>
          <p:nvPr/>
        </p:nvPicPr>
        <p:blipFill>
          <a:blip r:embed="rId4"/>
          <a:stretch>
            <a:fillRect/>
          </a:stretch>
        </p:blipFill>
        <p:spPr>
          <a:xfrm>
            <a:off x="7726520" y="1825624"/>
            <a:ext cx="4043635" cy="785547"/>
          </a:xfrm>
          <a:prstGeom prst="rect">
            <a:avLst/>
          </a:prstGeom>
        </p:spPr>
      </p:pic>
    </p:spTree>
    <p:extLst>
      <p:ext uri="{BB962C8B-B14F-4D97-AF65-F5344CB8AC3E}">
        <p14:creationId xmlns:p14="http://schemas.microsoft.com/office/powerpoint/2010/main" val="15211495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Hyperbolic tangent</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Tanh</a:t>
            </a:r>
            <a:r>
              <a:rPr lang="en-GB" b="1" dirty="0"/>
              <a:t> function):</a:t>
            </a:r>
          </a:p>
          <a:p>
            <a:pPr marL="0" indent="0">
              <a:buNone/>
            </a:pPr>
            <a:r>
              <a:rPr lang="en-GB" dirty="0"/>
              <a:t>The </a:t>
            </a:r>
            <a:r>
              <a:rPr lang="en-GB" b="1" dirty="0">
                <a:solidFill>
                  <a:srgbClr val="00B050"/>
                </a:solidFill>
              </a:rPr>
              <a:t>tanh</a:t>
            </a:r>
            <a:r>
              <a:rPr lang="en-GB" b="1" dirty="0"/>
              <a:t> (short for "</a:t>
            </a:r>
            <a:r>
              <a:rPr lang="en-GB" b="1" dirty="0">
                <a:solidFill>
                  <a:srgbClr val="00B050"/>
                </a:solidFill>
              </a:rPr>
              <a:t>hyperbolic tangent</a:t>
            </a:r>
            <a:r>
              <a:rPr lang="en-GB" b="1" dirty="0"/>
              <a:t>") activation function </a:t>
            </a:r>
            <a:r>
              <a:rPr lang="en-GB" dirty="0"/>
              <a:t>is somewhat similar to the sigmoid function, but it maps values to a range between -1 and 1.</a:t>
            </a:r>
          </a:p>
          <a:p>
            <a:pPr marL="0" indent="0">
              <a:buNone/>
            </a:pPr>
            <a:r>
              <a:rPr lang="en-GB" dirty="0"/>
              <a:t>Like the sigmoid function, it is often used in the output layer of a classification model.</a:t>
            </a:r>
            <a:endParaRPr lang="en-SG" dirty="0"/>
          </a:p>
        </p:txBody>
      </p:sp>
      <p:pic>
        <p:nvPicPr>
          <p:cNvPr id="3" name="Picture 2">
            <a:extLst>
              <a:ext uri="{FF2B5EF4-FFF2-40B4-BE49-F238E27FC236}">
                <a16:creationId xmlns:a16="http://schemas.microsoft.com/office/drawing/2014/main" id="{9D9416D7-60A1-4844-CD00-1484111F66FA}"/>
              </a:ext>
            </a:extLst>
          </p:cNvPr>
          <p:cNvPicPr>
            <a:picLocks noChangeAspect="1"/>
          </p:cNvPicPr>
          <p:nvPr/>
        </p:nvPicPr>
        <p:blipFill>
          <a:blip r:embed="rId2"/>
          <a:stretch>
            <a:fillRect/>
          </a:stretch>
        </p:blipFill>
        <p:spPr>
          <a:xfrm>
            <a:off x="7906021" y="2711938"/>
            <a:ext cx="3837693" cy="3688862"/>
          </a:xfrm>
          <a:prstGeom prst="rect">
            <a:avLst/>
          </a:prstGeom>
        </p:spPr>
      </p:pic>
      <p:pic>
        <p:nvPicPr>
          <p:cNvPr id="7" name="Picture 6">
            <a:extLst>
              <a:ext uri="{FF2B5EF4-FFF2-40B4-BE49-F238E27FC236}">
                <a16:creationId xmlns:a16="http://schemas.microsoft.com/office/drawing/2014/main" id="{4B96F9EA-A500-3B33-33EB-1938A8C46805}"/>
              </a:ext>
            </a:extLst>
          </p:cNvPr>
          <p:cNvPicPr>
            <a:picLocks noChangeAspect="1"/>
          </p:cNvPicPr>
          <p:nvPr/>
        </p:nvPicPr>
        <p:blipFill>
          <a:blip r:embed="rId3"/>
          <a:stretch>
            <a:fillRect/>
          </a:stretch>
        </p:blipFill>
        <p:spPr>
          <a:xfrm>
            <a:off x="7906021" y="1690688"/>
            <a:ext cx="3837692" cy="985968"/>
          </a:xfrm>
          <a:prstGeom prst="rect">
            <a:avLst/>
          </a:prstGeom>
        </p:spPr>
      </p:pic>
    </p:spTree>
    <p:extLst>
      <p:ext uri="{BB962C8B-B14F-4D97-AF65-F5344CB8AC3E}">
        <p14:creationId xmlns:p14="http://schemas.microsoft.com/office/powerpoint/2010/main" val="920253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BEB96-12C5-CE2A-203E-F21CC0C2D2F3}"/>
              </a:ext>
            </a:extLst>
          </p:cNvPr>
          <p:cNvSpPr>
            <a:spLocks noGrp="1"/>
          </p:cNvSpPr>
          <p:nvPr>
            <p:ph type="title"/>
          </p:nvPr>
        </p:nvSpPr>
        <p:spPr/>
        <p:txBody>
          <a:bodyPr/>
          <a:lstStyle/>
          <a:p>
            <a:r>
              <a:rPr lang="en-GB" dirty="0"/>
              <a:t>About Sigmoid and Tanh functions</a:t>
            </a:r>
            <a:endParaRPr lang="en-SG" dirty="0"/>
          </a:p>
        </p:txBody>
      </p:sp>
      <p:sp>
        <p:nvSpPr>
          <p:cNvPr id="5" name="Content Placeholder 4">
            <a:extLst>
              <a:ext uri="{FF2B5EF4-FFF2-40B4-BE49-F238E27FC236}">
                <a16:creationId xmlns:a16="http://schemas.microsoft.com/office/drawing/2014/main" id="{CD846D7B-971E-D94F-E7AA-9C384963514B}"/>
              </a:ext>
            </a:extLst>
          </p:cNvPr>
          <p:cNvSpPr>
            <a:spLocks noGrp="1"/>
          </p:cNvSpPr>
          <p:nvPr>
            <p:ph idx="1"/>
          </p:nvPr>
        </p:nvSpPr>
        <p:spPr>
          <a:xfrm>
            <a:off x="838200" y="1825624"/>
            <a:ext cx="10515600" cy="5032375"/>
          </a:xfrm>
        </p:spPr>
        <p:txBody>
          <a:bodyPr/>
          <a:lstStyle/>
          <a:p>
            <a:pPr marL="0" indent="0">
              <a:buNone/>
            </a:pPr>
            <a:r>
              <a:rPr lang="en-GB" b="1" dirty="0"/>
              <a:t>Some observations about Sigmoid and Tanh functions (empirical, subject to No Free Lunch!)</a:t>
            </a:r>
          </a:p>
          <a:p>
            <a:r>
              <a:rPr lang="en-GB" dirty="0"/>
              <a:t>Those activation functions were widely used prior to </a:t>
            </a:r>
            <a:r>
              <a:rPr lang="en-GB" dirty="0" err="1"/>
              <a:t>ReLU</a:t>
            </a:r>
            <a:r>
              <a:rPr lang="en-GB" dirty="0"/>
              <a:t>.</a:t>
            </a:r>
          </a:p>
          <a:p>
            <a:r>
              <a:rPr lang="en-GB" dirty="0"/>
              <a:t>People were very comfortable with those as they were reminiscent of Logistic Regression and they are simply differentiable.</a:t>
            </a:r>
          </a:p>
          <a:p>
            <a:r>
              <a:rPr lang="en-GB" dirty="0"/>
              <a:t>The problem with those is that being squeezed between [0, 1]</a:t>
            </a:r>
            <a:br>
              <a:rPr lang="en-GB" dirty="0"/>
            </a:br>
            <a:r>
              <a:rPr lang="en-GB" dirty="0"/>
              <a:t>or [-1, 1], we can have a hard time training deep networks, as the gradient will tend to vanish when neurons want to output values close to the interval bounds (0, 1, and -1) as layer outputs.</a:t>
            </a:r>
          </a:p>
          <a:p>
            <a:r>
              <a:rPr lang="en-SG" dirty="0"/>
              <a:t>Indeed, derivatives of these activations are closer to 0 when sigmoid/tanh produce values close their interval bounds!</a:t>
            </a:r>
          </a:p>
        </p:txBody>
      </p:sp>
    </p:spTree>
    <p:extLst>
      <p:ext uri="{BB962C8B-B14F-4D97-AF65-F5344CB8AC3E}">
        <p14:creationId xmlns:p14="http://schemas.microsoft.com/office/powerpoint/2010/main" val="210964329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6222070" cy="5032375"/>
          </a:xfrm>
        </p:spPr>
        <p:txBody>
          <a:bodyPr>
            <a:normAutofit/>
          </a:bodyPr>
          <a:lstStyle/>
          <a:p>
            <a:pPr marL="0" indent="0">
              <a:buNone/>
            </a:pPr>
            <a:r>
              <a:rPr lang="en-GB" b="1" dirty="0"/>
              <a:t>Definition (</a:t>
            </a:r>
            <a:r>
              <a:rPr lang="en-GB" b="1" dirty="0" err="1">
                <a:solidFill>
                  <a:srgbClr val="00B050"/>
                </a:solidFill>
              </a:rPr>
              <a:t>ReLU</a:t>
            </a:r>
            <a:r>
              <a:rPr lang="en-GB" b="1" dirty="0"/>
              <a:t> function):</a:t>
            </a:r>
          </a:p>
          <a:p>
            <a:pPr marL="0" indent="0">
              <a:buNone/>
            </a:pPr>
            <a:r>
              <a:rPr lang="en-GB" dirty="0"/>
              <a:t>The </a:t>
            </a:r>
            <a:r>
              <a:rPr lang="en-GB" b="1" dirty="0" err="1">
                <a:solidFill>
                  <a:srgbClr val="00B050"/>
                </a:solidFill>
              </a:rPr>
              <a:t>ReLU</a:t>
            </a:r>
            <a:r>
              <a:rPr lang="en-GB" dirty="0"/>
              <a:t> (short for </a:t>
            </a:r>
            <a:r>
              <a:rPr lang="en-GB" b="1" dirty="0"/>
              <a:t>"</a:t>
            </a:r>
            <a:r>
              <a:rPr lang="en-GB" b="1" dirty="0">
                <a:solidFill>
                  <a:srgbClr val="00B050"/>
                </a:solidFill>
              </a:rPr>
              <a:t>Rectified Linear Unit</a:t>
            </a:r>
            <a:r>
              <a:rPr lang="en-GB" b="1" dirty="0"/>
              <a:t>"</a:t>
            </a:r>
            <a:r>
              <a:rPr lang="en-GB" dirty="0"/>
              <a:t>) </a:t>
            </a:r>
            <a:r>
              <a:rPr lang="en-GB" b="1" dirty="0"/>
              <a:t>activation</a:t>
            </a:r>
            <a:r>
              <a:rPr lang="en-GB" dirty="0"/>
              <a:t> </a:t>
            </a:r>
            <a:r>
              <a:rPr lang="en-GB" b="1" dirty="0"/>
              <a:t>function</a:t>
            </a:r>
            <a:r>
              <a:rPr lang="en-GB" dirty="0"/>
              <a:t> is a function that maps any input value less than 0 to 0, and any input value greater than or equal to 0 to the input value itself. </a:t>
            </a:r>
          </a:p>
          <a:p>
            <a:pPr marL="0" indent="0">
              <a:buNone/>
            </a:pPr>
            <a:r>
              <a:rPr lang="en-GB" dirty="0"/>
              <a:t>It is widely used because it is computationally efficient and does not saturate (i.e., "die") like some previous activation functions.</a:t>
            </a:r>
          </a:p>
          <a:p>
            <a:pPr marL="0" indent="0">
              <a:buNone/>
            </a:pPr>
            <a:r>
              <a:rPr lang="en-GB" dirty="0"/>
              <a:t>From [Glorot2011].</a:t>
            </a:r>
            <a:endParaRPr lang="en-SG" dirty="0"/>
          </a:p>
        </p:txBody>
      </p:sp>
      <p:pic>
        <p:nvPicPr>
          <p:cNvPr id="3" name="Picture 2">
            <a:extLst>
              <a:ext uri="{FF2B5EF4-FFF2-40B4-BE49-F238E27FC236}">
                <a16:creationId xmlns:a16="http://schemas.microsoft.com/office/drawing/2014/main" id="{72D38222-4B91-4FD1-1594-E8EB2A0ECB57}"/>
              </a:ext>
            </a:extLst>
          </p:cNvPr>
          <p:cNvPicPr>
            <a:picLocks noChangeAspect="1"/>
          </p:cNvPicPr>
          <p:nvPr/>
        </p:nvPicPr>
        <p:blipFill>
          <a:blip r:embed="rId2"/>
          <a:stretch>
            <a:fillRect/>
          </a:stretch>
        </p:blipFill>
        <p:spPr>
          <a:xfrm>
            <a:off x="7060270" y="1690688"/>
            <a:ext cx="4830672" cy="1021250"/>
          </a:xfrm>
          <a:prstGeom prst="rect">
            <a:avLst/>
          </a:prstGeom>
        </p:spPr>
      </p:pic>
      <p:pic>
        <p:nvPicPr>
          <p:cNvPr id="7" name="Picture 6">
            <a:extLst>
              <a:ext uri="{FF2B5EF4-FFF2-40B4-BE49-F238E27FC236}">
                <a16:creationId xmlns:a16="http://schemas.microsoft.com/office/drawing/2014/main" id="{3226DBB2-8697-7D35-390D-633C5DCF29AE}"/>
              </a:ext>
            </a:extLst>
          </p:cNvPr>
          <p:cNvPicPr>
            <a:picLocks noChangeAspect="1"/>
          </p:cNvPicPr>
          <p:nvPr/>
        </p:nvPicPr>
        <p:blipFill>
          <a:blip r:embed="rId3"/>
          <a:stretch>
            <a:fillRect/>
          </a:stretch>
        </p:blipFill>
        <p:spPr>
          <a:xfrm>
            <a:off x="7583901" y="2711938"/>
            <a:ext cx="3943792" cy="4013184"/>
          </a:xfrm>
          <a:prstGeom prst="rect">
            <a:avLst/>
          </a:prstGeom>
        </p:spPr>
      </p:pic>
    </p:spTree>
    <p:extLst>
      <p:ext uri="{BB962C8B-B14F-4D97-AF65-F5344CB8AC3E}">
        <p14:creationId xmlns:p14="http://schemas.microsoft.com/office/powerpoint/2010/main" val="322375981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Leaky </a:t>
            </a:r>
            <a:r>
              <a:rPr lang="en-GB" b="1" dirty="0" err="1"/>
              <a:t>ReLU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488490" cy="5032375"/>
          </a:xfrm>
        </p:spPr>
        <p:txBody>
          <a:bodyPr>
            <a:normAutofit/>
          </a:bodyPr>
          <a:lstStyle/>
          <a:p>
            <a:pPr marL="0" indent="0">
              <a:buNone/>
            </a:pPr>
            <a:r>
              <a:rPr lang="en-GB" b="1" dirty="0"/>
              <a:t>Definition (</a:t>
            </a:r>
            <a:r>
              <a:rPr lang="en-GB" b="1" dirty="0">
                <a:solidFill>
                  <a:srgbClr val="00B050"/>
                </a:solidFill>
              </a:rPr>
              <a:t>Leaky </a:t>
            </a:r>
            <a:r>
              <a:rPr lang="en-GB" b="1" dirty="0" err="1">
                <a:solidFill>
                  <a:srgbClr val="00B050"/>
                </a:solidFill>
              </a:rPr>
              <a:t>ReLU</a:t>
            </a:r>
            <a:r>
              <a:rPr lang="en-GB" b="1" dirty="0">
                <a:solidFill>
                  <a:srgbClr val="00B050"/>
                </a:solidFill>
              </a:rPr>
              <a:t> </a:t>
            </a:r>
            <a:r>
              <a:rPr lang="en-GB" b="1" dirty="0"/>
              <a:t>function):</a:t>
            </a:r>
          </a:p>
          <a:p>
            <a:pPr marL="0" indent="0">
              <a:buNone/>
            </a:pPr>
            <a:r>
              <a:rPr lang="en-GB" dirty="0"/>
              <a:t>The </a:t>
            </a:r>
            <a:r>
              <a:rPr lang="en-GB" b="1" dirty="0">
                <a:solidFill>
                  <a:srgbClr val="00B050"/>
                </a:solidFill>
              </a:rPr>
              <a:t>leaky</a:t>
            </a:r>
            <a:r>
              <a:rPr lang="en-GB" dirty="0">
                <a:solidFill>
                  <a:srgbClr val="00B050"/>
                </a:solidFill>
              </a:rPr>
              <a:t> </a:t>
            </a:r>
            <a:r>
              <a:rPr lang="en-GB" b="1" dirty="0" err="1">
                <a:solidFill>
                  <a:srgbClr val="00B050"/>
                </a:solidFill>
              </a:rPr>
              <a:t>ReLU</a:t>
            </a:r>
            <a:r>
              <a:rPr lang="en-GB" dirty="0">
                <a:solidFill>
                  <a:srgbClr val="00B050"/>
                </a:solidFill>
              </a:rPr>
              <a:t> </a:t>
            </a:r>
            <a:r>
              <a:rPr lang="en-GB" b="1" dirty="0"/>
              <a:t>activation</a:t>
            </a:r>
            <a:r>
              <a:rPr lang="en-GB" dirty="0"/>
              <a:t> function is similar to the </a:t>
            </a:r>
            <a:r>
              <a:rPr lang="en-GB" dirty="0" err="1"/>
              <a:t>ReLU</a:t>
            </a:r>
            <a:r>
              <a:rPr lang="en-GB" dirty="0"/>
              <a:t> function, but it allows a </a:t>
            </a:r>
            <a:r>
              <a:rPr lang="en-GB" b="1" dirty="0"/>
              <a:t>small</a:t>
            </a:r>
            <a:r>
              <a:rPr lang="en-GB" dirty="0"/>
              <a:t> </a:t>
            </a:r>
            <a:r>
              <a:rPr lang="en-GB" b="1" dirty="0"/>
              <a:t>negative</a:t>
            </a:r>
            <a:r>
              <a:rPr lang="en-GB" dirty="0"/>
              <a:t> </a:t>
            </a:r>
            <a:r>
              <a:rPr lang="en-GB" b="1" dirty="0"/>
              <a:t>slope</a:t>
            </a:r>
            <a:r>
              <a:rPr lang="en-GB" dirty="0"/>
              <a:t> for input values less than 0.</a:t>
            </a:r>
          </a:p>
          <a:p>
            <a:pPr marL="0" indent="0">
              <a:buNone/>
            </a:pPr>
            <a:br>
              <a:rPr lang="en-GB"/>
            </a:br>
            <a:r>
              <a:rPr lang="en-GB"/>
              <a:t>This </a:t>
            </a:r>
            <a:r>
              <a:rPr lang="en-GB" dirty="0"/>
              <a:t>can help to alleviate the "dying </a:t>
            </a:r>
            <a:r>
              <a:rPr lang="en-GB" dirty="0" err="1"/>
              <a:t>ReLU</a:t>
            </a:r>
            <a:r>
              <a:rPr lang="en-GB" dirty="0"/>
              <a:t>" problem, where some neurons in the network "die" when they produce negative values and might no longer respond to input.</a:t>
            </a:r>
          </a:p>
        </p:txBody>
      </p:sp>
      <p:pic>
        <p:nvPicPr>
          <p:cNvPr id="3" name="Picture 2">
            <a:extLst>
              <a:ext uri="{FF2B5EF4-FFF2-40B4-BE49-F238E27FC236}">
                <a16:creationId xmlns:a16="http://schemas.microsoft.com/office/drawing/2014/main" id="{BD69A75A-EEBB-93ED-3DB2-CB55B455E54E}"/>
              </a:ext>
            </a:extLst>
          </p:cNvPr>
          <p:cNvPicPr>
            <a:picLocks noChangeAspect="1"/>
          </p:cNvPicPr>
          <p:nvPr/>
        </p:nvPicPr>
        <p:blipFill>
          <a:blip r:embed="rId2"/>
          <a:stretch>
            <a:fillRect/>
          </a:stretch>
        </p:blipFill>
        <p:spPr>
          <a:xfrm>
            <a:off x="7272351" y="2758034"/>
            <a:ext cx="3973988" cy="4099965"/>
          </a:xfrm>
          <a:prstGeom prst="rect">
            <a:avLst/>
          </a:prstGeom>
        </p:spPr>
      </p:pic>
      <p:pic>
        <p:nvPicPr>
          <p:cNvPr id="6" name="Picture 5">
            <a:extLst>
              <a:ext uri="{FF2B5EF4-FFF2-40B4-BE49-F238E27FC236}">
                <a16:creationId xmlns:a16="http://schemas.microsoft.com/office/drawing/2014/main" id="{C7271CFC-D272-6F79-0683-343D1F2DC6EC}"/>
              </a:ext>
            </a:extLst>
          </p:cNvPr>
          <p:cNvPicPr>
            <a:picLocks noChangeAspect="1"/>
          </p:cNvPicPr>
          <p:nvPr/>
        </p:nvPicPr>
        <p:blipFill>
          <a:blip r:embed="rId3"/>
          <a:stretch>
            <a:fillRect/>
          </a:stretch>
        </p:blipFill>
        <p:spPr>
          <a:xfrm>
            <a:off x="6396497" y="1964087"/>
            <a:ext cx="5795503" cy="818189"/>
          </a:xfrm>
          <a:prstGeom prst="rect">
            <a:avLst/>
          </a:prstGeom>
        </p:spPr>
      </p:pic>
    </p:spTree>
    <p:extLst>
      <p:ext uri="{BB962C8B-B14F-4D97-AF65-F5344CB8AC3E}">
        <p14:creationId xmlns:p14="http://schemas.microsoft.com/office/powerpoint/2010/main" val="1207623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a:p>
            <a:pPr marL="0" indent="0">
              <a:buNone/>
            </a:pPr>
            <a:r>
              <a:rPr lang="en-GB" i="1" dirty="0"/>
              <a:t>(More in bonus slides!)</a:t>
            </a:r>
            <a:endParaRPr lang="en-SG" i="1"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7995748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0913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t>Definition (the </a:t>
                </a:r>
                <a:r>
                  <a:rPr lang="en-GB" b="1" dirty="0">
                    <a:solidFill>
                      <a:srgbClr val="FF0000"/>
                    </a:solidFill>
                  </a:rPr>
                  <a:t>Universal</a:t>
                </a:r>
                <a:r>
                  <a:rPr lang="en-GB" b="1" dirty="0"/>
                  <a:t> </a:t>
                </a:r>
                <a:r>
                  <a:rPr lang="en-GB" b="1" dirty="0">
                    <a:solidFill>
                      <a:srgbClr val="FF0000"/>
                    </a:solidFill>
                  </a:rPr>
                  <a:t>Approximation</a:t>
                </a:r>
                <a:r>
                  <a:rPr lang="en-GB" b="1" dirty="0"/>
                  <a:t> </a:t>
                </a:r>
                <a:r>
                  <a:rPr lang="en-GB" b="1" dirty="0">
                    <a:solidFill>
                      <a:srgbClr val="FF0000"/>
                    </a:solidFill>
                  </a:rPr>
                  <a:t>Theorem</a:t>
                </a:r>
                <a:r>
                  <a:rPr lang="en-GB" b="1" dirty="0"/>
                  <a:t>):</a:t>
                </a:r>
              </a:p>
              <a:p>
                <a:pPr marL="0" indent="0">
                  <a:buNone/>
                </a:pPr>
                <a:r>
                  <a:rPr lang="en-GB" dirty="0"/>
                  <a:t>Mathematically speaking, </a:t>
                </a:r>
                <a:r>
                  <a:rPr lang="en-GB" b="1" dirty="0"/>
                  <a:t>any neural network architecture aims at finding the mathematical function </a:t>
                </a:r>
                <a14:m>
                  <m:oMath xmlns:m="http://schemas.openxmlformats.org/officeDocument/2006/math">
                    <m:r>
                      <a:rPr lang="en-GB" b="1" i="1" dirty="0" smtClean="0">
                        <a:latin typeface="Cambria Math" panose="02040503050406030204" pitchFamily="18" charset="0"/>
                      </a:rPr>
                      <m:t>𝒚</m:t>
                    </m:r>
                    <m:r>
                      <a:rPr lang="en-GB" b="1" i="1" dirty="0" smtClean="0">
                        <a:latin typeface="Cambria Math" panose="02040503050406030204" pitchFamily="18" charset="0"/>
                      </a:rPr>
                      <m:t>= </m:t>
                    </m:r>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that can map some given inputs </a:t>
                </a:r>
                <a14:m>
                  <m:oMath xmlns:m="http://schemas.openxmlformats.org/officeDocument/2006/math">
                    <m:r>
                      <a:rPr lang="en-GB" b="1" i="1" dirty="0" smtClean="0">
                        <a:latin typeface="Cambria Math" panose="02040503050406030204" pitchFamily="18" charset="0"/>
                      </a:rPr>
                      <m:t>𝒙</m:t>
                    </m:r>
                  </m:oMath>
                </a14:m>
                <a:r>
                  <a:rPr lang="en-GB" b="1" dirty="0"/>
                  <a:t> to outputs </a:t>
                </a:r>
                <a14:m>
                  <m:oMath xmlns:m="http://schemas.openxmlformats.org/officeDocument/2006/math">
                    <m:r>
                      <a:rPr lang="en-GB" b="1" i="1" dirty="0" smtClean="0">
                        <a:latin typeface="Cambria Math" panose="02040503050406030204" pitchFamily="18" charset="0"/>
                      </a:rPr>
                      <m:t>𝒚</m:t>
                    </m:r>
                  </m:oMath>
                </a14:m>
                <a:r>
                  <a:rPr lang="en-GB" b="1" dirty="0"/>
                  <a:t>.</a:t>
                </a:r>
                <a:r>
                  <a:rPr lang="en-GB" dirty="0"/>
                  <a:t> This function </a:t>
                </a:r>
                <a14:m>
                  <m:oMath xmlns:m="http://schemas.openxmlformats.org/officeDocument/2006/math">
                    <m:r>
                      <a:rPr lang="en-GB" i="1" dirty="0" smtClean="0">
                        <a:latin typeface="Cambria Math" panose="02040503050406030204" pitchFamily="18" charset="0"/>
                      </a:rPr>
                      <m:t>𝑓</m:t>
                    </m:r>
                    <m:r>
                      <a:rPr lang="en-GB" i="1" dirty="0" smtClean="0">
                        <a:latin typeface="Cambria Math" panose="02040503050406030204" pitchFamily="18" charset="0"/>
                      </a:rPr>
                      <m:t>(</m:t>
                    </m:r>
                    <m:r>
                      <a:rPr lang="en-GB" i="1" dirty="0" smtClean="0">
                        <a:latin typeface="Cambria Math" panose="02040503050406030204" pitchFamily="18" charset="0"/>
                      </a:rPr>
                      <m:t>𝑥</m:t>
                    </m:r>
                    <m:r>
                      <a:rPr lang="en-GB" i="1" dirty="0" smtClean="0">
                        <a:latin typeface="Cambria Math" panose="02040503050406030204" pitchFamily="18" charset="0"/>
                      </a:rPr>
                      <m:t>)</m:t>
                    </m:r>
                  </m:oMath>
                </a14:m>
                <a:r>
                  <a:rPr lang="en-GB" dirty="0"/>
                  <a:t> can be arbitrarily complex, based on the dataset and task at hand.</a:t>
                </a:r>
              </a:p>
              <a:p>
                <a:pPr marL="0" indent="0">
                  <a:buNone/>
                </a:pPr>
                <a:r>
                  <a:rPr lang="en-GB" dirty="0"/>
                  <a:t>The </a:t>
                </a:r>
                <a:r>
                  <a:rPr lang="en-GB" b="1" dirty="0">
                    <a:solidFill>
                      <a:srgbClr val="FF0000"/>
                    </a:solidFill>
                  </a:rPr>
                  <a:t>Universal</a:t>
                </a:r>
                <a:r>
                  <a:rPr lang="en-GB" dirty="0"/>
                  <a:t> </a:t>
                </a:r>
                <a:r>
                  <a:rPr lang="en-GB" b="1" dirty="0">
                    <a:solidFill>
                      <a:srgbClr val="FF0000"/>
                    </a:solidFill>
                  </a:rPr>
                  <a:t>Approximation</a:t>
                </a:r>
                <a:r>
                  <a:rPr lang="en-GB" dirty="0"/>
                  <a:t> </a:t>
                </a:r>
                <a:r>
                  <a:rPr lang="en-GB" b="1" dirty="0">
                    <a:solidFill>
                      <a:srgbClr val="FF0000"/>
                    </a:solidFill>
                  </a:rPr>
                  <a:t>Theorem</a:t>
                </a:r>
                <a:r>
                  <a:rPr lang="en-GB" dirty="0"/>
                  <a:t> states that </a:t>
                </a:r>
                <a:r>
                  <a:rPr lang="en-GB" b="1" dirty="0"/>
                  <a:t>Neural Networks have a kind of universality property.</a:t>
                </a:r>
              </a:p>
              <a:p>
                <a:pPr marL="0" indent="0">
                  <a:buNone/>
                </a:pPr>
                <a:r>
                  <a:rPr lang="en-GB" dirty="0"/>
                  <a:t>In Layman terms,</a:t>
                </a:r>
                <a:r>
                  <a:rPr lang="en-GB" b="1" dirty="0"/>
                  <a:t> no matter what </a:t>
                </a:r>
                <a14:m>
                  <m:oMath xmlns:m="http://schemas.openxmlformats.org/officeDocument/2006/math">
                    <m:r>
                      <a:rPr lang="en-GB" b="1" i="1" dirty="0" smtClean="0">
                        <a:latin typeface="Cambria Math" panose="02040503050406030204" pitchFamily="18" charset="0"/>
                      </a:rPr>
                      <m:t>𝒇</m:t>
                    </m:r>
                    <m:r>
                      <a:rPr lang="en-GB" b="1" i="1" dirty="0" smtClean="0">
                        <a:latin typeface="Cambria Math" panose="02040503050406030204" pitchFamily="18" charset="0"/>
                      </a:rPr>
                      <m:t>(</m:t>
                    </m:r>
                    <m:r>
                      <a:rPr lang="en-GB" b="1" i="1" dirty="0" smtClean="0">
                        <a:latin typeface="Cambria Math" panose="02040503050406030204" pitchFamily="18" charset="0"/>
                      </a:rPr>
                      <m:t>𝒙</m:t>
                    </m:r>
                    <m:r>
                      <a:rPr lang="en-GB" b="1" i="1" dirty="0" smtClean="0">
                        <a:latin typeface="Cambria Math" panose="02040503050406030204" pitchFamily="18" charset="0"/>
                      </a:rPr>
                      <m:t>) </m:t>
                    </m:r>
                  </m:oMath>
                </a14:m>
                <a:r>
                  <a:rPr lang="en-GB" b="1" dirty="0"/>
                  <a:t>might be, there is a neural network that can approach the function </a:t>
                </a:r>
                <a14:m>
                  <m:oMath xmlns:m="http://schemas.openxmlformats.org/officeDocument/2006/math">
                    <m:r>
                      <a:rPr lang="en-GB" b="1" i="1" dirty="0">
                        <a:latin typeface="Cambria Math" panose="02040503050406030204" pitchFamily="18" charset="0"/>
                      </a:rPr>
                      <m:t>𝒇</m:t>
                    </m:r>
                    <m:d>
                      <m:dPr>
                        <m:ctrlPr>
                          <a:rPr lang="en-GB" b="1" i="1" dirty="0">
                            <a:latin typeface="Cambria Math" panose="02040503050406030204" pitchFamily="18" charset="0"/>
                          </a:rPr>
                        </m:ctrlPr>
                      </m:dPr>
                      <m:e>
                        <m:r>
                          <a:rPr lang="en-GB" b="1" i="1" dirty="0">
                            <a:latin typeface="Cambria Math" panose="02040503050406030204" pitchFamily="18" charset="0"/>
                          </a:rPr>
                          <m:t>𝒙</m:t>
                        </m:r>
                      </m:e>
                    </m:d>
                  </m:oMath>
                </a14:m>
                <a:r>
                  <a:rPr lang="en-GB" dirty="0"/>
                  <a:t> with a given precision!</a:t>
                </a:r>
              </a:p>
              <a:p>
                <a:pPr marL="0" indent="0">
                  <a:buNone/>
                </a:pPr>
                <a:r>
                  <a:rPr lang="en-GB" dirty="0"/>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Tree>
    <p:extLst>
      <p:ext uri="{BB962C8B-B14F-4D97-AF65-F5344CB8AC3E}">
        <p14:creationId xmlns:p14="http://schemas.microsoft.com/office/powerpoint/2010/main" val="210210251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B45B6-5D6D-BCDF-610F-727D0FC07C25}"/>
              </a:ext>
            </a:extLst>
          </p:cNvPr>
          <p:cNvSpPr>
            <a:spLocks noGrp="1"/>
          </p:cNvSpPr>
          <p:nvPr>
            <p:ph type="title"/>
          </p:nvPr>
        </p:nvSpPr>
        <p:spPr/>
        <p:txBody>
          <a:bodyPr/>
          <a:lstStyle/>
          <a:p>
            <a:r>
              <a:rPr lang="en-GB" dirty="0"/>
              <a:t>The universal approximation theorem</a:t>
            </a:r>
            <a:endParaRPr lang="en-SG"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B824D3-4DEB-794C-AD03-F99D5C352C70}"/>
                  </a:ext>
                </a:extLst>
              </p:cNvPr>
              <p:cNvSpPr>
                <a:spLocks noGrp="1"/>
              </p:cNvSpPr>
              <p:nvPr>
                <p:ph idx="1"/>
              </p:nvPr>
            </p:nvSpPr>
            <p:spPr>
              <a:xfrm>
                <a:off x="838200" y="1825624"/>
                <a:ext cx="10515600" cy="5032375"/>
              </a:xfrm>
            </p:spPr>
            <p:txBody>
              <a:bodyPr>
                <a:normAutofit/>
              </a:bodyPr>
              <a:lstStyle/>
              <a:p>
                <a:pPr marL="0" indent="0">
                  <a:buNone/>
                </a:pPr>
                <a:r>
                  <a:rPr lang="en-GB" b="1" dirty="0">
                    <a:solidFill>
                      <a:schemeClr val="bg1">
                        <a:lumMod val="75000"/>
                      </a:schemeClr>
                    </a:solidFill>
                  </a:rPr>
                  <a:t>Definition (the Universal Approximation Theorem):</a:t>
                </a:r>
              </a:p>
              <a:p>
                <a:pPr marL="0" indent="0">
                  <a:buNone/>
                </a:pPr>
                <a:r>
                  <a:rPr lang="en-GB" dirty="0">
                    <a:solidFill>
                      <a:schemeClr val="bg1">
                        <a:lumMod val="75000"/>
                      </a:schemeClr>
                    </a:solidFill>
                  </a:rPr>
                  <a:t>Mathematically speaking, </a:t>
                </a:r>
                <a:r>
                  <a:rPr lang="en-GB" b="1" dirty="0">
                    <a:solidFill>
                      <a:schemeClr val="bg1">
                        <a:lumMod val="75000"/>
                      </a:schemeClr>
                    </a:solidFill>
                  </a:rPr>
                  <a:t>any neural network architecture aims at finding the mathematical function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r>
                      <a:rPr lang="en-GB" b="1" i="1" dirty="0" smtClean="0">
                        <a:solidFill>
                          <a:schemeClr val="bg1">
                            <a:lumMod val="75000"/>
                          </a:schemeClr>
                        </a:solidFill>
                        <a:latin typeface="Cambria Math" panose="02040503050406030204" pitchFamily="18" charset="0"/>
                      </a:rPr>
                      <m:t>= </m:t>
                    </m:r>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that can map some given inputs </a:t>
                </a:r>
                <a14:m>
                  <m:oMath xmlns:m="http://schemas.openxmlformats.org/officeDocument/2006/math">
                    <m:r>
                      <a:rPr lang="en-GB" b="1" i="1" dirty="0" smtClean="0">
                        <a:solidFill>
                          <a:schemeClr val="bg1">
                            <a:lumMod val="75000"/>
                          </a:schemeClr>
                        </a:solidFill>
                        <a:latin typeface="Cambria Math" panose="02040503050406030204" pitchFamily="18" charset="0"/>
                      </a:rPr>
                      <m:t>𝒙</m:t>
                    </m:r>
                  </m:oMath>
                </a14:m>
                <a:r>
                  <a:rPr lang="en-GB" b="1" dirty="0">
                    <a:solidFill>
                      <a:schemeClr val="bg1">
                        <a:lumMod val="75000"/>
                      </a:schemeClr>
                    </a:solidFill>
                  </a:rPr>
                  <a:t> to outputs </a:t>
                </a:r>
                <a14:m>
                  <m:oMath xmlns:m="http://schemas.openxmlformats.org/officeDocument/2006/math">
                    <m:r>
                      <a:rPr lang="en-GB" b="1" i="1" dirty="0" smtClean="0">
                        <a:solidFill>
                          <a:schemeClr val="bg1">
                            <a:lumMod val="75000"/>
                          </a:schemeClr>
                        </a:solidFill>
                        <a:latin typeface="Cambria Math" panose="02040503050406030204" pitchFamily="18" charset="0"/>
                      </a:rPr>
                      <m:t>𝒚</m:t>
                    </m:r>
                  </m:oMath>
                </a14:m>
                <a:r>
                  <a:rPr lang="en-GB" b="1" dirty="0">
                    <a:solidFill>
                      <a:schemeClr val="bg1">
                        <a:lumMod val="75000"/>
                      </a:schemeClr>
                    </a:solidFill>
                  </a:rPr>
                  <a:t>.</a:t>
                </a:r>
                <a:r>
                  <a:rPr lang="en-GB" dirty="0">
                    <a:solidFill>
                      <a:schemeClr val="bg1">
                        <a:lumMod val="75000"/>
                      </a:schemeClr>
                    </a:solidFill>
                  </a:rPr>
                  <a:t> This function </a:t>
                </a:r>
                <a14:m>
                  <m:oMath xmlns:m="http://schemas.openxmlformats.org/officeDocument/2006/math">
                    <m:r>
                      <a:rPr lang="en-GB" i="1" dirty="0" smtClean="0">
                        <a:solidFill>
                          <a:schemeClr val="bg1">
                            <a:lumMod val="75000"/>
                          </a:schemeClr>
                        </a:solidFill>
                        <a:latin typeface="Cambria Math" panose="02040503050406030204" pitchFamily="18" charset="0"/>
                      </a:rPr>
                      <m:t>𝑓</m:t>
                    </m:r>
                    <m:r>
                      <a:rPr lang="en-GB" i="1" dirty="0" smtClean="0">
                        <a:solidFill>
                          <a:schemeClr val="bg1">
                            <a:lumMod val="75000"/>
                          </a:schemeClr>
                        </a:solidFill>
                        <a:latin typeface="Cambria Math" panose="02040503050406030204" pitchFamily="18" charset="0"/>
                      </a:rPr>
                      <m:t>(</m:t>
                    </m:r>
                    <m:r>
                      <a:rPr lang="en-GB" i="1" dirty="0" smtClean="0">
                        <a:solidFill>
                          <a:schemeClr val="bg1">
                            <a:lumMod val="75000"/>
                          </a:schemeClr>
                        </a:solidFill>
                        <a:latin typeface="Cambria Math" panose="02040503050406030204" pitchFamily="18" charset="0"/>
                      </a:rPr>
                      <m:t>𝑥</m:t>
                    </m:r>
                    <m:r>
                      <a:rPr lang="en-GB" i="1" dirty="0" smtClean="0">
                        <a:solidFill>
                          <a:schemeClr val="bg1">
                            <a:lumMod val="75000"/>
                          </a:schemeClr>
                        </a:solidFill>
                        <a:latin typeface="Cambria Math" panose="02040503050406030204" pitchFamily="18" charset="0"/>
                      </a:rPr>
                      <m:t>)</m:t>
                    </m:r>
                  </m:oMath>
                </a14:m>
                <a:r>
                  <a:rPr lang="en-GB" dirty="0">
                    <a:solidFill>
                      <a:schemeClr val="bg1">
                        <a:lumMod val="75000"/>
                      </a:schemeClr>
                    </a:solidFill>
                  </a:rPr>
                  <a:t> can be arbitrarily complex, based on the dataset and task at hand.</a:t>
                </a:r>
              </a:p>
              <a:p>
                <a:pPr marL="0" indent="0">
                  <a:buNone/>
                </a:pPr>
                <a:r>
                  <a:rPr lang="en-GB" dirty="0">
                    <a:solidFill>
                      <a:schemeClr val="bg1">
                        <a:lumMod val="75000"/>
                      </a:schemeClr>
                    </a:solidFill>
                  </a:rPr>
                  <a:t>The </a:t>
                </a:r>
                <a:r>
                  <a:rPr lang="en-GB" b="1" dirty="0">
                    <a:solidFill>
                      <a:schemeClr val="bg1">
                        <a:lumMod val="75000"/>
                      </a:schemeClr>
                    </a:solidFill>
                  </a:rPr>
                  <a:t>Universal</a:t>
                </a:r>
                <a:r>
                  <a:rPr lang="en-GB" dirty="0">
                    <a:solidFill>
                      <a:schemeClr val="bg1">
                        <a:lumMod val="75000"/>
                      </a:schemeClr>
                    </a:solidFill>
                  </a:rPr>
                  <a:t> </a:t>
                </a:r>
                <a:r>
                  <a:rPr lang="en-GB" b="1" dirty="0">
                    <a:solidFill>
                      <a:schemeClr val="bg1">
                        <a:lumMod val="75000"/>
                      </a:schemeClr>
                    </a:solidFill>
                  </a:rPr>
                  <a:t>Approximation</a:t>
                </a:r>
                <a:r>
                  <a:rPr lang="en-GB" dirty="0">
                    <a:solidFill>
                      <a:schemeClr val="bg1">
                        <a:lumMod val="75000"/>
                      </a:schemeClr>
                    </a:solidFill>
                  </a:rPr>
                  <a:t> </a:t>
                </a:r>
                <a:r>
                  <a:rPr lang="en-GB" b="1" dirty="0">
                    <a:solidFill>
                      <a:schemeClr val="bg1">
                        <a:lumMod val="75000"/>
                      </a:schemeClr>
                    </a:solidFill>
                  </a:rPr>
                  <a:t>Theorem</a:t>
                </a:r>
                <a:r>
                  <a:rPr lang="en-GB" dirty="0">
                    <a:solidFill>
                      <a:schemeClr val="bg1">
                        <a:lumMod val="75000"/>
                      </a:schemeClr>
                    </a:solidFill>
                  </a:rPr>
                  <a:t> states that </a:t>
                </a:r>
                <a:r>
                  <a:rPr lang="en-GB" b="1" dirty="0">
                    <a:solidFill>
                      <a:schemeClr val="bg1">
                        <a:lumMod val="75000"/>
                      </a:schemeClr>
                    </a:solidFill>
                  </a:rPr>
                  <a:t>Neural Networks have a kind of universality property.</a:t>
                </a:r>
              </a:p>
              <a:p>
                <a:pPr marL="0" indent="0">
                  <a:buNone/>
                </a:pPr>
                <a:r>
                  <a:rPr lang="en-GB" dirty="0">
                    <a:solidFill>
                      <a:schemeClr val="bg1">
                        <a:lumMod val="75000"/>
                      </a:schemeClr>
                    </a:solidFill>
                  </a:rPr>
                  <a:t>In Layman terms,</a:t>
                </a:r>
                <a:r>
                  <a:rPr lang="en-GB" b="1" dirty="0">
                    <a:solidFill>
                      <a:schemeClr val="bg1">
                        <a:lumMod val="75000"/>
                      </a:schemeClr>
                    </a:solidFill>
                  </a:rPr>
                  <a:t> no matter what </a:t>
                </a:r>
                <a14:m>
                  <m:oMath xmlns:m="http://schemas.openxmlformats.org/officeDocument/2006/math">
                    <m:r>
                      <a:rPr lang="en-GB" b="1" i="1" dirty="0" smtClean="0">
                        <a:solidFill>
                          <a:schemeClr val="bg1">
                            <a:lumMod val="75000"/>
                          </a:schemeClr>
                        </a:solidFill>
                        <a:latin typeface="Cambria Math" panose="02040503050406030204" pitchFamily="18" charset="0"/>
                      </a:rPr>
                      <m:t>𝒇</m:t>
                    </m:r>
                    <m:r>
                      <a:rPr lang="en-GB" b="1" i="1" dirty="0" smtClean="0">
                        <a:solidFill>
                          <a:schemeClr val="bg1">
                            <a:lumMod val="75000"/>
                          </a:schemeClr>
                        </a:solidFill>
                        <a:latin typeface="Cambria Math" panose="02040503050406030204" pitchFamily="18" charset="0"/>
                      </a:rPr>
                      <m:t>(</m:t>
                    </m:r>
                    <m:r>
                      <a:rPr lang="en-GB" b="1" i="1" dirty="0" smtClean="0">
                        <a:solidFill>
                          <a:schemeClr val="bg1">
                            <a:lumMod val="75000"/>
                          </a:schemeClr>
                        </a:solidFill>
                        <a:latin typeface="Cambria Math" panose="02040503050406030204" pitchFamily="18" charset="0"/>
                      </a:rPr>
                      <m:t>𝒙</m:t>
                    </m:r>
                    <m:r>
                      <a:rPr lang="en-GB" b="1" i="1" dirty="0" smtClean="0">
                        <a:solidFill>
                          <a:schemeClr val="bg1">
                            <a:lumMod val="75000"/>
                          </a:schemeClr>
                        </a:solidFill>
                        <a:latin typeface="Cambria Math" panose="02040503050406030204" pitchFamily="18" charset="0"/>
                      </a:rPr>
                      <m:t>) </m:t>
                    </m:r>
                  </m:oMath>
                </a14:m>
                <a:r>
                  <a:rPr lang="en-GB" b="1" dirty="0">
                    <a:solidFill>
                      <a:schemeClr val="bg1">
                        <a:lumMod val="75000"/>
                      </a:schemeClr>
                    </a:solidFill>
                  </a:rPr>
                  <a:t>might be, there is a neural network that can approach the function </a:t>
                </a:r>
                <a14:m>
                  <m:oMath xmlns:m="http://schemas.openxmlformats.org/officeDocument/2006/math">
                    <m:r>
                      <a:rPr lang="en-GB" b="1" i="1" dirty="0">
                        <a:solidFill>
                          <a:schemeClr val="bg1">
                            <a:lumMod val="75000"/>
                          </a:schemeClr>
                        </a:solidFill>
                        <a:latin typeface="Cambria Math" panose="02040503050406030204" pitchFamily="18" charset="0"/>
                      </a:rPr>
                      <m:t>𝒇</m:t>
                    </m:r>
                    <m:d>
                      <m:dPr>
                        <m:ctrlPr>
                          <a:rPr lang="en-GB" b="1" i="1" dirty="0">
                            <a:solidFill>
                              <a:schemeClr val="bg1">
                                <a:lumMod val="75000"/>
                              </a:schemeClr>
                            </a:solidFill>
                            <a:latin typeface="Cambria Math" panose="02040503050406030204" pitchFamily="18" charset="0"/>
                          </a:rPr>
                        </m:ctrlPr>
                      </m:dPr>
                      <m:e>
                        <m:r>
                          <a:rPr lang="en-GB" b="1" i="1" dirty="0">
                            <a:solidFill>
                              <a:schemeClr val="bg1">
                                <a:lumMod val="75000"/>
                              </a:schemeClr>
                            </a:solidFill>
                            <a:latin typeface="Cambria Math" panose="02040503050406030204" pitchFamily="18" charset="0"/>
                          </a:rPr>
                          <m:t>𝒙</m:t>
                        </m:r>
                      </m:e>
                    </m:d>
                  </m:oMath>
                </a14:m>
                <a:r>
                  <a:rPr lang="en-GB" dirty="0">
                    <a:solidFill>
                      <a:schemeClr val="bg1">
                        <a:lumMod val="75000"/>
                      </a:schemeClr>
                    </a:solidFill>
                  </a:rPr>
                  <a:t> with a given precision!</a:t>
                </a:r>
              </a:p>
              <a:p>
                <a:pPr marL="0" indent="0">
                  <a:buNone/>
                </a:pPr>
                <a:r>
                  <a:rPr lang="en-GB" dirty="0">
                    <a:solidFill>
                      <a:schemeClr val="bg1">
                        <a:lumMod val="75000"/>
                      </a:schemeClr>
                    </a:solidFill>
                  </a:rPr>
                  <a:t>As such, this is the most important theorem of Deep Learning!</a:t>
                </a:r>
              </a:p>
            </p:txBody>
          </p:sp>
        </mc:Choice>
        <mc:Fallback xmlns="">
          <p:sp>
            <p:nvSpPr>
              <p:cNvPr id="3" name="Content Placeholder 2">
                <a:extLst>
                  <a:ext uri="{FF2B5EF4-FFF2-40B4-BE49-F238E27FC236}">
                    <a16:creationId xmlns:a16="http://schemas.microsoft.com/office/drawing/2014/main" id="{65B824D3-4DEB-794C-AD03-F99D5C352C70}"/>
                  </a:ext>
                </a:extLst>
              </p:cNvPr>
              <p:cNvSpPr>
                <a:spLocks noGrp="1" noRot="1" noChangeAspect="1" noMove="1" noResize="1" noEditPoints="1" noAdjustHandles="1" noChangeArrowheads="1" noChangeShapeType="1" noTextEdit="1"/>
              </p:cNvSpPr>
              <p:nvPr>
                <p:ph idx="1"/>
              </p:nvPr>
            </p:nvSpPr>
            <p:spPr>
              <a:xfrm>
                <a:off x="838200" y="1825624"/>
                <a:ext cx="10515600" cy="5032375"/>
              </a:xfrm>
              <a:blipFill>
                <a:blip r:embed="rId2"/>
                <a:stretch>
                  <a:fillRect l="-1217" t="-1937"/>
                </a:stretch>
              </a:blipFill>
            </p:spPr>
            <p:txBody>
              <a:bodyPr/>
              <a:lstStyle/>
              <a:p>
                <a:r>
                  <a:rPr lang="en-GB">
                    <a:noFill/>
                  </a:rPr>
                  <a:t> </a:t>
                </a:r>
              </a:p>
            </p:txBody>
          </p:sp>
        </mc:Fallback>
      </mc:AlternateContent>
      <p:sp>
        <p:nvSpPr>
          <p:cNvPr id="4" name="TextBox 3">
            <a:extLst>
              <a:ext uri="{FF2B5EF4-FFF2-40B4-BE49-F238E27FC236}">
                <a16:creationId xmlns:a16="http://schemas.microsoft.com/office/drawing/2014/main" id="{F48C4257-4D0D-4E32-87CB-E388F83288B8}"/>
              </a:ext>
            </a:extLst>
          </p:cNvPr>
          <p:cNvSpPr txBox="1"/>
          <p:nvPr/>
        </p:nvSpPr>
        <p:spPr>
          <a:xfrm rot="21264550">
            <a:off x="808891" y="1821743"/>
            <a:ext cx="10730523" cy="4524315"/>
          </a:xfrm>
          <a:prstGeom prst="rect">
            <a:avLst/>
          </a:prstGeom>
          <a:noFill/>
        </p:spPr>
        <p:txBody>
          <a:bodyPr wrap="square" rtlCol="0">
            <a:spAutoFit/>
          </a:bodyPr>
          <a:lstStyle/>
          <a:p>
            <a:r>
              <a:rPr lang="en-GB" sz="4800" b="1" dirty="0">
                <a:ln w="22225">
                  <a:solidFill>
                    <a:schemeClr val="tx1"/>
                  </a:solidFill>
                  <a:prstDash val="solid"/>
                </a:ln>
                <a:solidFill>
                  <a:srgbClr val="0070C0"/>
                </a:solidFill>
              </a:rPr>
              <a:t>Two caveats, however:</a:t>
            </a:r>
          </a:p>
          <a:p>
            <a:r>
              <a:rPr lang="en-GB" sz="4800" b="1" dirty="0">
                <a:ln w="22225">
                  <a:solidFill>
                    <a:schemeClr val="tx1"/>
                  </a:solidFill>
                  <a:prstDash val="solid"/>
                </a:ln>
                <a:solidFill>
                  <a:srgbClr val="0070C0"/>
                </a:solidFill>
              </a:rPr>
              <a:t>- The model in question might be unfeasibly large (“slightly” annoying…!)</a:t>
            </a:r>
          </a:p>
          <a:p>
            <a:r>
              <a:rPr lang="en-GB" sz="4800" b="1" dirty="0">
                <a:ln w="22225">
                  <a:solidFill>
                    <a:schemeClr val="tx1"/>
                  </a:solidFill>
                  <a:prstDash val="solid"/>
                </a:ln>
                <a:solidFill>
                  <a:srgbClr val="0070C0"/>
                </a:solidFill>
              </a:rPr>
              <a:t>- And the resulting model is not even guaranteed to generalize (still our main goal last time I checked)</a:t>
            </a:r>
          </a:p>
        </p:txBody>
      </p:sp>
    </p:spTree>
    <p:extLst>
      <p:ext uri="{BB962C8B-B14F-4D97-AF65-F5344CB8AC3E}">
        <p14:creationId xmlns:p14="http://schemas.microsoft.com/office/powerpoint/2010/main" val="5335659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 Y. </a:t>
            </a:r>
            <a:r>
              <a:rPr lang="en-GB" b="1" dirty="0" err="1">
                <a:solidFill>
                  <a:schemeClr val="accent2">
                    <a:lumMod val="50000"/>
                  </a:schemeClr>
                </a:solidFill>
              </a:rPr>
              <a:t>LeCun</a:t>
            </a:r>
            <a:r>
              <a:rPr lang="en-GB" dirty="0"/>
              <a:t>, Y. </a:t>
            </a:r>
            <a:r>
              <a:rPr lang="en-GB" b="1" dirty="0" err="1">
                <a:solidFill>
                  <a:schemeClr val="accent2">
                    <a:lumMod val="50000"/>
                  </a:schemeClr>
                </a:solidFill>
              </a:rPr>
              <a:t>Bengio</a:t>
            </a:r>
            <a:r>
              <a:rPr lang="en-GB" dirty="0"/>
              <a:t>, and G. </a:t>
            </a:r>
            <a:r>
              <a:rPr lang="en-GB" b="1" dirty="0">
                <a:solidFill>
                  <a:schemeClr val="accent2">
                    <a:lumMod val="50000"/>
                  </a:schemeClr>
                </a:solidFill>
              </a:rPr>
              <a:t>Hinton</a:t>
            </a:r>
            <a:r>
              <a:rPr lang="en-GB" dirty="0"/>
              <a:t>, “Efficient backprop. In Neural networks: Tricks of the trade”, 1998.</a:t>
            </a:r>
          </a:p>
          <a:p>
            <a:r>
              <a:rPr lang="en-GB" dirty="0"/>
              <a:t>[Glorot2010] X. </a:t>
            </a:r>
            <a:r>
              <a:rPr lang="en-GB" b="1" dirty="0" err="1">
                <a:solidFill>
                  <a:schemeClr val="accent2">
                    <a:lumMod val="50000"/>
                  </a:schemeClr>
                </a:solidFill>
              </a:rPr>
              <a:t>Glorot</a:t>
            </a:r>
            <a:r>
              <a:rPr lang="en-GB" dirty="0"/>
              <a:t>, and Y. </a:t>
            </a:r>
            <a:r>
              <a:rPr lang="en-GB" b="1" dirty="0" err="1">
                <a:solidFill>
                  <a:schemeClr val="accent2">
                    <a:lumMod val="50000"/>
                  </a:schemeClr>
                </a:solidFill>
              </a:rPr>
              <a:t>Bengio</a:t>
            </a:r>
            <a:r>
              <a:rPr lang="en-GB" dirty="0"/>
              <a:t>, “Understanding the difficulty of training deep feedforward neural networks”, 2010.</a:t>
            </a:r>
          </a:p>
          <a:p>
            <a:r>
              <a:rPr lang="en-GB" dirty="0"/>
              <a:t>[He2015] K. </a:t>
            </a:r>
            <a:r>
              <a:rPr lang="en-GB" b="1" dirty="0">
                <a:solidFill>
                  <a:schemeClr val="accent2">
                    <a:lumMod val="50000"/>
                  </a:schemeClr>
                </a:solidFill>
              </a:rPr>
              <a:t>He</a:t>
            </a:r>
            <a:r>
              <a:rPr lang="en-GB" dirty="0"/>
              <a:t>, X. Zhang, S. Ren, &amp; J. Sun, “Delving deep into rectifiers: Surpassing human-level performance on </a:t>
            </a:r>
            <a:r>
              <a:rPr lang="en-GB" dirty="0" err="1"/>
              <a:t>imagenet</a:t>
            </a:r>
            <a:r>
              <a:rPr lang="en-GB" dirty="0"/>
              <a:t> classification.”, 2015.</a:t>
            </a:r>
          </a:p>
        </p:txBody>
      </p:sp>
    </p:spTree>
    <p:extLst>
      <p:ext uri="{BB962C8B-B14F-4D97-AF65-F5344CB8AC3E}">
        <p14:creationId xmlns:p14="http://schemas.microsoft.com/office/powerpoint/2010/main" val="3880949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5794E-5838-1441-97AB-02A9B8FB3C2C}"/>
              </a:ext>
            </a:extLst>
          </p:cNvPr>
          <p:cNvSpPr>
            <a:spLocks noGrp="1"/>
          </p:cNvSpPr>
          <p:nvPr>
            <p:ph type="title"/>
          </p:nvPr>
        </p:nvSpPr>
        <p:spPr/>
        <p:txBody>
          <a:bodyPr/>
          <a:lstStyle/>
          <a:p>
            <a:r>
              <a:rPr lang="en-GB" dirty="0"/>
              <a:t>Training procedure, in short.</a:t>
            </a:r>
            <a:endParaRPr lang="en-SG" dirty="0"/>
          </a:p>
        </p:txBody>
      </p:sp>
      <p:graphicFrame>
        <p:nvGraphicFramePr>
          <p:cNvPr id="5" name="Diagram 4">
            <a:extLst>
              <a:ext uri="{FF2B5EF4-FFF2-40B4-BE49-F238E27FC236}">
                <a16:creationId xmlns:a16="http://schemas.microsoft.com/office/drawing/2014/main" id="{D6FC43D2-A6C5-56A8-0B4C-9F34776FA5F0}"/>
              </a:ext>
            </a:extLst>
          </p:cNvPr>
          <p:cNvGraphicFramePr/>
          <p:nvPr>
            <p:extLst>
              <p:ext uri="{D42A27DB-BD31-4B8C-83A1-F6EECF244321}">
                <p14:modId xmlns:p14="http://schemas.microsoft.com/office/powerpoint/2010/main" val="3311621925"/>
              </p:ext>
            </p:extLst>
          </p:nvPr>
        </p:nvGraphicFramePr>
        <p:xfrm>
          <a:off x="1126477" y="1562469"/>
          <a:ext cx="9970610" cy="50691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02522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33F64-ACBF-414C-8E71-06E4F9517B15}"/>
              </a:ext>
            </a:extLst>
          </p:cNvPr>
          <p:cNvSpPr>
            <a:spLocks noGrp="1"/>
          </p:cNvSpPr>
          <p:nvPr>
            <p:ph type="title"/>
          </p:nvPr>
        </p:nvSpPr>
        <p:spPr/>
        <p:txBody>
          <a:bodyPr/>
          <a:lstStyle/>
          <a:p>
            <a:r>
              <a:rPr lang="en-US" dirty="0"/>
              <a:t>Learn more about these topics</a:t>
            </a:r>
            <a:endParaRPr lang="en-GB" dirty="0"/>
          </a:p>
        </p:txBody>
      </p:sp>
      <p:sp>
        <p:nvSpPr>
          <p:cNvPr id="3" name="Content Placeholder 2">
            <a:extLst>
              <a:ext uri="{FF2B5EF4-FFF2-40B4-BE49-F238E27FC236}">
                <a16:creationId xmlns:a16="http://schemas.microsoft.com/office/drawing/2014/main" id="{C71C8DD6-14D1-44DF-9843-EFEDF44E39A2}"/>
              </a:ext>
            </a:extLst>
          </p:cNvPr>
          <p:cNvSpPr>
            <a:spLocks noGrp="1"/>
          </p:cNvSpPr>
          <p:nvPr>
            <p:ph idx="1"/>
          </p:nvPr>
        </p:nvSpPr>
        <p:spPr>
          <a:xfrm>
            <a:off x="838200" y="1825624"/>
            <a:ext cx="10515600" cy="5032375"/>
          </a:xfrm>
        </p:spPr>
        <p:txBody>
          <a:bodyPr>
            <a:normAutofit/>
          </a:bodyPr>
          <a:lstStyle/>
          <a:p>
            <a:pPr marL="0" indent="0">
              <a:buNone/>
            </a:pPr>
            <a:r>
              <a:rPr lang="en-US" dirty="0"/>
              <a:t>Out of class, supporting papers, for those of you who are curious.</a:t>
            </a:r>
          </a:p>
          <a:p>
            <a:r>
              <a:rPr lang="en-GB" dirty="0"/>
              <a:t>[LeCun1998bis] Y. </a:t>
            </a:r>
            <a:r>
              <a:rPr lang="en-GB" b="1" dirty="0" err="1">
                <a:solidFill>
                  <a:schemeClr val="accent2">
                    <a:lumMod val="50000"/>
                  </a:schemeClr>
                </a:solidFill>
              </a:rPr>
              <a:t>LeCun</a:t>
            </a:r>
            <a:r>
              <a:rPr lang="en-GB" dirty="0"/>
              <a:t>, L. </a:t>
            </a:r>
            <a:r>
              <a:rPr lang="en-GB" b="1" dirty="0" err="1">
                <a:solidFill>
                  <a:schemeClr val="accent2">
                    <a:lumMod val="50000"/>
                  </a:schemeClr>
                </a:solidFill>
              </a:rPr>
              <a:t>Bottou</a:t>
            </a:r>
            <a:r>
              <a:rPr lang="en-GB" dirty="0"/>
              <a:t>, Y. </a:t>
            </a:r>
            <a:r>
              <a:rPr lang="en-GB" b="1" dirty="0" err="1">
                <a:solidFill>
                  <a:schemeClr val="accent2">
                    <a:lumMod val="50000"/>
                  </a:schemeClr>
                </a:solidFill>
              </a:rPr>
              <a:t>Bengio</a:t>
            </a:r>
            <a:r>
              <a:rPr lang="en-GB" dirty="0"/>
              <a:t>, and P. Haffner “Gradient-based learning applied to document recognition.”, 1998.</a:t>
            </a:r>
          </a:p>
          <a:p>
            <a:r>
              <a:rPr lang="en-GB" dirty="0"/>
              <a:t>[Glorot2011] X. </a:t>
            </a:r>
            <a:r>
              <a:rPr lang="en-GB" b="1" dirty="0" err="1">
                <a:solidFill>
                  <a:schemeClr val="accent2">
                    <a:lumMod val="50000"/>
                  </a:schemeClr>
                </a:solidFill>
              </a:rPr>
              <a:t>Glorot</a:t>
            </a:r>
            <a:r>
              <a:rPr lang="en-GB" dirty="0"/>
              <a:t>, A. </a:t>
            </a:r>
            <a:r>
              <a:rPr lang="en-GB" dirty="0" err="1"/>
              <a:t>Bordes</a:t>
            </a:r>
            <a:r>
              <a:rPr lang="en-GB" dirty="0"/>
              <a:t>, and Y. </a:t>
            </a:r>
            <a:r>
              <a:rPr lang="en-GB" b="1" dirty="0" err="1">
                <a:solidFill>
                  <a:schemeClr val="accent2">
                    <a:lumMod val="50000"/>
                  </a:schemeClr>
                </a:solidFill>
              </a:rPr>
              <a:t>Bengio</a:t>
            </a:r>
            <a:r>
              <a:rPr lang="en-GB" dirty="0"/>
              <a:t>, “Deep Sparse Rectifier Neural Networks”, 2011.</a:t>
            </a:r>
          </a:p>
          <a:p>
            <a:r>
              <a:rPr lang="en-GB" dirty="0"/>
              <a:t>[Dubey2022] S. R. Dubey et al., “Activation Functions in Deep Learning: A Comprehensive Survey and Benchmark”, 2022.</a:t>
            </a:r>
          </a:p>
        </p:txBody>
      </p:sp>
    </p:spTree>
    <p:extLst>
      <p:ext uri="{BB962C8B-B14F-4D97-AF65-F5344CB8AC3E}">
        <p14:creationId xmlns:p14="http://schemas.microsoft.com/office/powerpoint/2010/main" val="5544014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lnSpcReduction="10000"/>
          </a:bodyPr>
          <a:lstStyle/>
          <a:p>
            <a:pPr marL="0" indent="0">
              <a:buNone/>
            </a:pPr>
            <a:r>
              <a:rPr lang="en-US" dirty="0"/>
              <a:t>Tracking important names (Track their works and follow them on Scholar, Twitter, or whatever works for you!)</a:t>
            </a:r>
          </a:p>
          <a:p>
            <a:r>
              <a:rPr lang="en-GB" b="1" dirty="0"/>
              <a:t>Yann </a:t>
            </a:r>
            <a:r>
              <a:rPr lang="en-GB" b="1" dirty="0">
                <a:solidFill>
                  <a:schemeClr val="accent2">
                    <a:lumMod val="50000"/>
                  </a:schemeClr>
                </a:solidFill>
              </a:rPr>
              <a:t>LeCun</a:t>
            </a:r>
            <a:r>
              <a:rPr lang="en-GB" b="1" dirty="0"/>
              <a:t>: Formerly, chief AI Scientist </a:t>
            </a:r>
            <a:r>
              <a:rPr lang="en-GB" dirty="0"/>
              <a:t>at </a:t>
            </a:r>
            <a:r>
              <a:rPr lang="en-GB" b="1" dirty="0"/>
              <a:t>Facebook/Meta</a:t>
            </a:r>
            <a:r>
              <a:rPr lang="en-GB" dirty="0"/>
              <a:t> and </a:t>
            </a:r>
            <a:r>
              <a:rPr lang="en-GB" b="1" dirty="0"/>
              <a:t>Silver Professor </a:t>
            </a:r>
            <a:r>
              <a:rPr lang="en-GB" dirty="0"/>
              <a:t>at the </a:t>
            </a:r>
            <a:r>
              <a:rPr lang="en-GB" b="1" dirty="0"/>
              <a:t>New</a:t>
            </a:r>
            <a:r>
              <a:rPr lang="en-GB" dirty="0"/>
              <a:t> </a:t>
            </a:r>
            <a:r>
              <a:rPr lang="en-GB" b="1" dirty="0"/>
              <a:t>York</a:t>
            </a:r>
            <a:r>
              <a:rPr lang="en-GB" dirty="0"/>
              <a:t> </a:t>
            </a:r>
            <a:r>
              <a:rPr lang="en-GB" b="1" dirty="0"/>
              <a:t>University</a:t>
            </a:r>
            <a:r>
              <a:rPr lang="en-GB" dirty="0"/>
              <a:t>, </a:t>
            </a:r>
            <a:r>
              <a:rPr lang="en-GB" b="1" u="sng" dirty="0"/>
              <a:t>another one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b="1" dirty="0"/>
            </a:br>
            <a:r>
              <a:rPr lang="en-GB" dirty="0">
                <a:hlinkClick r:id="rId2"/>
              </a:rPr>
              <a:t>http://yann.lecun.com/</a:t>
            </a:r>
            <a:br>
              <a:rPr lang="en-GB" dirty="0"/>
            </a:br>
            <a:r>
              <a:rPr lang="en-GB" dirty="0">
                <a:hlinkClick r:id="rId3"/>
              </a:rPr>
              <a:t>https://scholar.google.com/citations?user=WLN3QrAAAAAJ&amp;hl=fr</a:t>
            </a:r>
            <a:endParaRPr lang="en-GB" dirty="0"/>
          </a:p>
          <a:p>
            <a:r>
              <a:rPr lang="en-GB" b="1" dirty="0" err="1"/>
              <a:t>Yoshua</a:t>
            </a:r>
            <a:r>
              <a:rPr lang="en-GB" b="1" dirty="0"/>
              <a:t> </a:t>
            </a:r>
            <a:r>
              <a:rPr lang="en-GB" b="1" dirty="0" err="1">
                <a:solidFill>
                  <a:schemeClr val="accent2">
                    <a:lumMod val="50000"/>
                  </a:schemeClr>
                </a:solidFill>
              </a:rPr>
              <a:t>Bengio</a:t>
            </a:r>
            <a:r>
              <a:rPr lang="en-GB" b="1" dirty="0"/>
              <a:t>: Professor</a:t>
            </a:r>
            <a:r>
              <a:rPr lang="en-GB" dirty="0"/>
              <a:t> at </a:t>
            </a:r>
            <a:r>
              <a:rPr lang="en-GB" b="1" dirty="0"/>
              <a:t>University</a:t>
            </a:r>
            <a:r>
              <a:rPr lang="en-GB" dirty="0"/>
              <a:t> </a:t>
            </a:r>
            <a:r>
              <a:rPr lang="en-GB" b="1" dirty="0"/>
              <a:t>of</a:t>
            </a:r>
            <a:r>
              <a:rPr lang="en-GB" dirty="0"/>
              <a:t> </a:t>
            </a:r>
            <a:r>
              <a:rPr lang="en-GB" b="1" dirty="0"/>
              <a:t>Montreal</a:t>
            </a:r>
            <a:r>
              <a:rPr lang="en-GB" dirty="0"/>
              <a:t>, </a:t>
            </a:r>
            <a:r>
              <a:rPr lang="en-GB" b="1" u="sng" dirty="0"/>
              <a:t>last of the three Godfathers of Deep Learning</a:t>
            </a:r>
            <a:r>
              <a:rPr lang="en-GB" dirty="0"/>
              <a:t> and </a:t>
            </a:r>
            <a:r>
              <a:rPr lang="en-GB" b="1" dirty="0"/>
              <a:t>2018</a:t>
            </a:r>
            <a:r>
              <a:rPr lang="en-GB" dirty="0"/>
              <a:t> </a:t>
            </a:r>
            <a:r>
              <a:rPr lang="en-GB" b="1" dirty="0"/>
              <a:t>Turing</a:t>
            </a:r>
            <a:r>
              <a:rPr lang="en-GB" dirty="0"/>
              <a:t> </a:t>
            </a:r>
            <a:r>
              <a:rPr lang="en-GB" b="1" dirty="0"/>
              <a:t>Award</a:t>
            </a:r>
            <a:r>
              <a:rPr lang="en-GB" dirty="0"/>
              <a:t> winner (highest distinction in Computer Science).</a:t>
            </a:r>
            <a:br>
              <a:rPr lang="en-GB" dirty="0"/>
            </a:br>
            <a:r>
              <a:rPr lang="en-GB" dirty="0">
                <a:hlinkClick r:id="rId4"/>
              </a:rPr>
              <a:t>https://yoshuabengio.org</a:t>
            </a:r>
            <a:br>
              <a:rPr lang="en-GB" dirty="0"/>
            </a:br>
            <a:r>
              <a:rPr lang="en-GB" dirty="0">
                <a:hlinkClick r:id="rId5"/>
              </a:rPr>
              <a:t>https://scholar.google.com/citations?user=kukA0LcAAAAJ&amp;hl=fr</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54861722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pPr fontAlgn="base"/>
            <a:r>
              <a:rPr lang="en-GB" b="1" dirty="0"/>
              <a:t>Xavier </a:t>
            </a:r>
            <a:r>
              <a:rPr lang="en-GB" b="1" dirty="0" err="1">
                <a:solidFill>
                  <a:schemeClr val="accent2">
                    <a:lumMod val="50000"/>
                  </a:schemeClr>
                </a:solidFill>
              </a:rPr>
              <a:t>Glorot</a:t>
            </a:r>
            <a:r>
              <a:rPr lang="en-GB" b="1" dirty="0"/>
              <a:t>: </a:t>
            </a:r>
            <a:r>
              <a:rPr lang="en-GB" dirty="0"/>
              <a:t>Formerly, </a:t>
            </a:r>
            <a:r>
              <a:rPr lang="en-GB" b="1" dirty="0"/>
              <a:t>DeepMind</a:t>
            </a:r>
            <a:r>
              <a:rPr lang="en-GB" dirty="0"/>
              <a:t>. </a:t>
            </a:r>
            <a:r>
              <a:rPr lang="en-GB" b="1" dirty="0"/>
              <a:t>Now, Computer Science Teacher </a:t>
            </a:r>
            <a:r>
              <a:rPr lang="en-GB" dirty="0"/>
              <a:t>at Cégep Édouard-Montpetit</a:t>
            </a:r>
            <a:br>
              <a:rPr lang="en-GB" dirty="0"/>
            </a:br>
            <a:r>
              <a:rPr lang="en-GB" dirty="0">
                <a:hlinkClick r:id="rId2"/>
              </a:rPr>
              <a:t>https://scholar.google.com/citations?user=_WnkXlkAAAAJ&amp;hl=fr</a:t>
            </a:r>
            <a:endParaRPr lang="en-GB" dirty="0"/>
          </a:p>
          <a:p>
            <a:r>
              <a:rPr lang="en-GB" b="1" dirty="0"/>
              <a:t>Kaiming </a:t>
            </a:r>
            <a:r>
              <a:rPr lang="en-GB" b="1" dirty="0">
                <a:solidFill>
                  <a:schemeClr val="accent2">
                    <a:lumMod val="50000"/>
                  </a:schemeClr>
                </a:solidFill>
              </a:rPr>
              <a:t>He</a:t>
            </a:r>
            <a:r>
              <a:rPr lang="en-GB" b="1" dirty="0"/>
              <a:t>: Former researcher </a:t>
            </a:r>
            <a:r>
              <a:rPr lang="en-GB" dirty="0"/>
              <a:t>at </a:t>
            </a:r>
            <a:r>
              <a:rPr lang="en-GB" b="1" dirty="0"/>
              <a:t>Facebook AI Research (</a:t>
            </a:r>
            <a:r>
              <a:rPr lang="en-GB" b="1" dirty="0">
                <a:solidFill>
                  <a:schemeClr val="accent2">
                    <a:lumMod val="50000"/>
                  </a:schemeClr>
                </a:solidFill>
              </a:rPr>
              <a:t>FAIR</a:t>
            </a:r>
            <a:r>
              <a:rPr lang="en-GB" b="1" dirty="0"/>
              <a:t>/</a:t>
            </a:r>
            <a:r>
              <a:rPr lang="en-GB" b="1" dirty="0">
                <a:solidFill>
                  <a:schemeClr val="accent2">
                    <a:lumMod val="50000"/>
                  </a:schemeClr>
                </a:solidFill>
              </a:rPr>
              <a:t>Meta</a:t>
            </a:r>
            <a:r>
              <a:rPr lang="en-GB" b="1" dirty="0"/>
              <a:t> </a:t>
            </a:r>
            <a:r>
              <a:rPr lang="en-GB" b="1" dirty="0">
                <a:solidFill>
                  <a:schemeClr val="accent2">
                    <a:lumMod val="50000"/>
                  </a:schemeClr>
                </a:solidFill>
              </a:rPr>
              <a:t>AI</a:t>
            </a:r>
            <a:r>
              <a:rPr lang="en-GB" b="1" dirty="0"/>
              <a:t>). </a:t>
            </a:r>
            <a:r>
              <a:rPr lang="en-GB" dirty="0"/>
              <a:t>Now, </a:t>
            </a:r>
            <a:r>
              <a:rPr lang="en-GB" b="1" dirty="0"/>
              <a:t>associate professor at MIT </a:t>
            </a:r>
            <a:r>
              <a:rPr lang="en-GB" dirty="0"/>
              <a:t>and </a:t>
            </a:r>
            <a:r>
              <a:rPr lang="en-GB" b="1" dirty="0"/>
              <a:t>DeepMind</a:t>
            </a:r>
            <a:r>
              <a:rPr lang="en-GB" dirty="0"/>
              <a:t>.</a:t>
            </a:r>
            <a:br>
              <a:rPr lang="en-GB" b="1" dirty="0"/>
            </a:br>
            <a:r>
              <a:rPr lang="en-GB" dirty="0">
                <a:hlinkClick r:id="rId3"/>
              </a:rPr>
              <a:t>https://scholar.google.com/citations?user=DhtAFkwAAAAJ&amp;hl=en</a:t>
            </a:r>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298125227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A12-42C1-4189-603A-5E1F4771759C}"/>
              </a:ext>
            </a:extLst>
          </p:cNvPr>
          <p:cNvSpPr>
            <a:spLocks noGrp="1"/>
          </p:cNvSpPr>
          <p:nvPr>
            <p:ph type="title"/>
          </p:nvPr>
        </p:nvSpPr>
        <p:spPr/>
        <p:txBody>
          <a:bodyPr/>
          <a:lstStyle/>
          <a:p>
            <a:r>
              <a:rPr lang="en-GB" dirty="0"/>
              <a:t>Learn more about these topics</a:t>
            </a:r>
            <a:endParaRPr lang="en-SG" dirty="0"/>
          </a:p>
        </p:txBody>
      </p:sp>
      <p:sp>
        <p:nvSpPr>
          <p:cNvPr id="3" name="Content Placeholder 2">
            <a:extLst>
              <a:ext uri="{FF2B5EF4-FFF2-40B4-BE49-F238E27FC236}">
                <a16:creationId xmlns:a16="http://schemas.microsoft.com/office/drawing/2014/main" id="{E475B357-0886-EDDA-5F55-77F580FB4D9B}"/>
              </a:ext>
            </a:extLst>
          </p:cNvPr>
          <p:cNvSpPr>
            <a:spLocks noGrp="1"/>
          </p:cNvSpPr>
          <p:nvPr>
            <p:ph idx="1"/>
          </p:nvPr>
        </p:nvSpPr>
        <p:spPr>
          <a:xfrm>
            <a:off x="838200" y="1825624"/>
            <a:ext cx="10515600" cy="5032375"/>
          </a:xfrm>
        </p:spPr>
        <p:txBody>
          <a:bodyPr>
            <a:normAutofit/>
          </a:bodyPr>
          <a:lstStyle/>
          <a:p>
            <a:pPr marL="0" indent="0">
              <a:buNone/>
            </a:pPr>
            <a:r>
              <a:rPr lang="en-US" dirty="0"/>
              <a:t>Tracking important names (Track their works and follow them on Scholar, Twitter, or whatever works for you!)</a:t>
            </a:r>
          </a:p>
          <a:p>
            <a:r>
              <a:rPr lang="en-GB" b="1" dirty="0"/>
              <a:t>Leon </a:t>
            </a:r>
            <a:r>
              <a:rPr lang="en-GB" b="1" dirty="0" err="1">
                <a:solidFill>
                  <a:schemeClr val="accent2">
                    <a:lumMod val="50000"/>
                  </a:schemeClr>
                </a:solidFill>
              </a:rPr>
              <a:t>Bottou</a:t>
            </a:r>
            <a:r>
              <a:rPr lang="en-GB" b="1" dirty="0"/>
              <a:t>: </a:t>
            </a:r>
            <a:r>
              <a:rPr lang="en-GB" dirty="0"/>
              <a:t>Works at </a:t>
            </a:r>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a:t>
            </a:r>
            <a:br>
              <a:rPr lang="en-GB" dirty="0"/>
            </a:br>
            <a:r>
              <a:rPr lang="en-GB" dirty="0">
                <a:hlinkClick r:id="rId2"/>
              </a:rPr>
              <a:t>https://leon.bottou.org/</a:t>
            </a:r>
            <a:br>
              <a:rPr lang="en-GB" dirty="0"/>
            </a:br>
            <a:r>
              <a:rPr lang="en-GB" dirty="0">
                <a:hlinkClick r:id="rId3"/>
              </a:rPr>
              <a:t>https://scholar.google.fr/citations?user=kbN88gsAAAAJ&amp;hl=fr</a:t>
            </a:r>
            <a:endParaRPr lang="en-GB" dirty="0"/>
          </a:p>
          <a:p>
            <a:r>
              <a:rPr lang="en-GB" b="1" dirty="0">
                <a:solidFill>
                  <a:schemeClr val="accent2">
                    <a:lumMod val="50000"/>
                  </a:schemeClr>
                </a:solidFill>
              </a:rPr>
              <a:t>FAIR</a:t>
            </a:r>
            <a:r>
              <a:rPr lang="en-GB" b="1" dirty="0"/>
              <a:t>/</a:t>
            </a:r>
            <a:r>
              <a:rPr lang="en-GB" b="1" dirty="0">
                <a:solidFill>
                  <a:schemeClr val="accent2">
                    <a:lumMod val="50000"/>
                  </a:schemeClr>
                </a:solidFill>
              </a:rPr>
              <a:t>Meta AI</a:t>
            </a:r>
            <a:r>
              <a:rPr lang="en-GB" dirty="0"/>
              <a:t>: Facebook Artificial Intelligence Research, now Meta Artificial Intelligence is an academic research laboratory focused on generating knowledge for the AI community.</a:t>
            </a:r>
            <a:br>
              <a:rPr lang="en-GB" dirty="0"/>
            </a:br>
            <a:r>
              <a:rPr lang="en-GB" dirty="0">
                <a:hlinkClick r:id="rId4"/>
              </a:rPr>
              <a:t>https://ai.facebook.com/</a:t>
            </a:r>
            <a:br>
              <a:rPr lang="en-GB" dirty="0"/>
            </a:br>
            <a:r>
              <a:rPr lang="en-GB" dirty="0">
                <a:hlinkClick r:id="rId5"/>
              </a:rPr>
              <a:t>https://twitter.com/MetaAI?ref_src=twsrc%5Egoogle%7Ctwcamp%5Eserp%7Ctwgr%5Eauthor</a:t>
            </a:r>
            <a:endParaRPr lang="en-GB" dirty="0"/>
          </a:p>
          <a:p>
            <a:endParaRPr lang="en-GB" dirty="0"/>
          </a:p>
          <a:p>
            <a:endParaRPr lang="en-GB" dirty="0"/>
          </a:p>
          <a:p>
            <a:endParaRPr lang="en-GB" dirty="0"/>
          </a:p>
          <a:p>
            <a:endParaRPr lang="en-GB" dirty="0"/>
          </a:p>
          <a:p>
            <a:endParaRPr lang="en-GB" dirty="0"/>
          </a:p>
          <a:p>
            <a:endParaRPr lang="en-SG" dirty="0"/>
          </a:p>
        </p:txBody>
      </p:sp>
    </p:spTree>
    <p:extLst>
      <p:ext uri="{BB962C8B-B14F-4D97-AF65-F5344CB8AC3E}">
        <p14:creationId xmlns:p14="http://schemas.microsoft.com/office/powerpoint/2010/main" val="3734241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He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5"/>
                <a:ext cx="10767646" cy="4351338"/>
              </a:xfrm>
            </p:spPr>
            <p:txBody>
              <a:bodyPr>
                <a:normAutofit/>
              </a:bodyPr>
              <a:lstStyle/>
              <a:p>
                <a:pPr marL="0" indent="0">
                  <a:buNone/>
                </a:pPr>
                <a:r>
                  <a:rPr lang="en-GB" b="1" dirty="0"/>
                  <a:t>Definition (the </a:t>
                </a:r>
                <a:r>
                  <a:rPr lang="en-GB" b="1" dirty="0">
                    <a:solidFill>
                      <a:srgbClr val="00B050"/>
                    </a:solidFill>
                  </a:rPr>
                  <a:t>He initialization </a:t>
                </a:r>
                <a:r>
                  <a:rPr lang="en-GB" dirty="0"/>
                  <a:t>[LeCun1998]</a:t>
                </a:r>
                <a:r>
                  <a:rPr lang="en-GB" b="1" dirty="0"/>
                  <a:t>):</a:t>
                </a:r>
              </a:p>
              <a:p>
                <a:pPr marL="0" indent="0">
                  <a:buNone/>
                </a:pPr>
                <a:r>
                  <a:rPr lang="en-GB" dirty="0"/>
                  <a:t>The </a:t>
                </a:r>
                <a:r>
                  <a:rPr lang="en-GB" b="1" dirty="0">
                    <a:solidFill>
                      <a:srgbClr val="00B050"/>
                    </a:solidFill>
                  </a:rPr>
                  <a:t>He</a:t>
                </a:r>
                <a:r>
                  <a:rPr lang="en-GB" dirty="0"/>
                  <a:t> </a:t>
                </a:r>
                <a:r>
                  <a:rPr lang="en-GB" b="1" dirty="0">
                    <a:solidFill>
                      <a:srgbClr val="00B050"/>
                    </a:solidFill>
                  </a:rPr>
                  <a:t>initializer</a:t>
                </a:r>
                <a:r>
                  <a:rPr lang="en-GB" dirty="0"/>
                  <a:t> is similar to the </a:t>
                </a:r>
                <a:r>
                  <a:rPr lang="en-GB" b="1" dirty="0"/>
                  <a:t>Xavier</a:t>
                </a:r>
                <a:r>
                  <a:rPr lang="en-GB" dirty="0"/>
                  <a:t> </a:t>
                </a:r>
                <a:r>
                  <a:rPr lang="en-GB" b="1" dirty="0"/>
                  <a:t>initializer</a:t>
                </a:r>
                <a:r>
                  <a:rPr lang="en-GB" dirty="0"/>
                  <a:t>, but with a </a:t>
                </a:r>
                <a:r>
                  <a:rPr lang="en-GB" b="1" dirty="0"/>
                  <a:t>variance</a:t>
                </a:r>
                <a:r>
                  <a:rPr lang="en-GB" dirty="0"/>
                  <a:t> </a:t>
                </a:r>
                <a14:m>
                  <m:oMath xmlns:m="http://schemas.openxmlformats.org/officeDocument/2006/math">
                    <m:f>
                      <m:fPr>
                        <m:ctrlPr>
                          <a:rPr lang="en-GB" b="1" i="1" dirty="0" smtClean="0">
                            <a:latin typeface="Cambria Math" panose="02040503050406030204" pitchFamily="18" charset="0"/>
                          </a:rPr>
                        </m:ctrlPr>
                      </m:fPr>
                      <m:num>
                        <m:r>
                          <a:rPr lang="en-GB" b="1" i="1" dirty="0" smtClean="0">
                            <a:latin typeface="Cambria Math" panose="02040503050406030204" pitchFamily="18" charset="0"/>
                          </a:rPr>
                          <m:t>𝟏</m:t>
                        </m:r>
                      </m:num>
                      <m:den>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𝒊𝒏</m:t>
                            </m:r>
                          </m:sub>
                        </m:sSub>
                        <m:r>
                          <a:rPr lang="en-GB" b="1" i="1" dirty="0" smtClean="0">
                            <a:latin typeface="Cambria Math" panose="02040503050406030204" pitchFamily="18" charset="0"/>
                          </a:rPr>
                          <m:t>+</m:t>
                        </m:r>
                        <m:sSub>
                          <m:sSubPr>
                            <m:ctrlPr>
                              <a:rPr lang="en-GB" b="1" i="1" dirty="0" smtClean="0">
                                <a:latin typeface="Cambria Math" panose="02040503050406030204" pitchFamily="18" charset="0"/>
                              </a:rPr>
                            </m:ctrlPr>
                          </m:sSubPr>
                          <m:e>
                            <m:r>
                              <a:rPr lang="en-GB" b="1" i="1" dirty="0" smtClean="0">
                                <a:latin typeface="Cambria Math" panose="02040503050406030204" pitchFamily="18" charset="0"/>
                              </a:rPr>
                              <m:t>𝑵</m:t>
                            </m:r>
                          </m:e>
                          <m:sub>
                            <m:r>
                              <a:rPr lang="en-GB" b="1" i="1" dirty="0" smtClean="0">
                                <a:latin typeface="Cambria Math" panose="02040503050406030204" pitchFamily="18" charset="0"/>
                              </a:rPr>
                              <m:t>𝒐𝒖𝒕</m:t>
                            </m:r>
                          </m:sub>
                        </m:sSub>
                      </m:den>
                    </m:f>
                  </m:oMath>
                </a14:m>
                <a:r>
                  <a:rPr lang="en-GB" dirty="0"/>
                  <a:t>, where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a:latin typeface="Cambria Math" panose="02040503050406030204" pitchFamily="18" charset="0"/>
                          </a:rPr>
                          <m:t>𝒊𝒏</m:t>
                        </m:r>
                      </m:sub>
                    </m:sSub>
                  </m:oMath>
                </a14:m>
                <a:r>
                  <a:rPr lang="en-GB" dirty="0"/>
                  <a:t> (resp. </a:t>
                </a:r>
                <a14:m>
                  <m:oMath xmlns:m="http://schemas.openxmlformats.org/officeDocument/2006/math">
                    <m:sSub>
                      <m:sSubPr>
                        <m:ctrlPr>
                          <a:rPr lang="en-GB" b="1" i="1" dirty="0">
                            <a:latin typeface="Cambria Math" panose="02040503050406030204" pitchFamily="18" charset="0"/>
                          </a:rPr>
                        </m:ctrlPr>
                      </m:sSubPr>
                      <m:e>
                        <m:r>
                          <a:rPr lang="en-GB" b="1" i="1" dirty="0">
                            <a:latin typeface="Cambria Math" panose="02040503050406030204" pitchFamily="18" charset="0"/>
                          </a:rPr>
                          <m:t>𝑵</m:t>
                        </m:r>
                      </m:e>
                      <m:sub>
                        <m:r>
                          <a:rPr lang="en-GB" b="1" i="1" dirty="0" smtClean="0">
                            <a:latin typeface="Cambria Math" panose="02040503050406030204" pitchFamily="18" charset="0"/>
                          </a:rPr>
                          <m:t>𝒐𝒖𝒕</m:t>
                        </m:r>
                      </m:sub>
                    </m:sSub>
                  </m:oMath>
                </a14:m>
                <a:r>
                  <a:rPr lang="en-GB" dirty="0"/>
                  <a:t>) is the size of each layer input (resp. output). Each layer is therefore initialized with its own variance.</a:t>
                </a:r>
              </a:p>
              <a:p>
                <a:pPr marL="0" indent="0">
                  <a:buNone/>
                </a:pPr>
                <a:r>
                  <a:rPr lang="en-GB" dirty="0"/>
                  <a:t>It seems to </a:t>
                </a:r>
                <a:r>
                  <a:rPr lang="en-GB" b="1" dirty="0"/>
                  <a:t>improve performance when working with deeper networks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xfrm>
                <a:off x="838200" y="1825625"/>
                <a:ext cx="10767646" cy="4351338"/>
              </a:xfrm>
              <a:blipFill>
                <a:blip r:embed="rId2"/>
                <a:stretch>
                  <a:fillRect l="-1189" t="-2241" r="-283"/>
                </a:stretch>
              </a:blipFill>
            </p:spPr>
            <p:txBody>
              <a:bodyPr/>
              <a:lstStyle/>
              <a:p>
                <a:r>
                  <a:rPr lang="en-GB">
                    <a:noFill/>
                  </a:rPr>
                  <a:t> </a:t>
                </a:r>
              </a:p>
            </p:txBody>
          </p:sp>
        </mc:Fallback>
      </mc:AlternateContent>
      <p:pic>
        <p:nvPicPr>
          <p:cNvPr id="12" name="Picture 11">
            <a:extLst>
              <a:ext uri="{FF2B5EF4-FFF2-40B4-BE49-F238E27FC236}">
                <a16:creationId xmlns:a16="http://schemas.microsoft.com/office/drawing/2014/main" id="{520B5BEA-6FCF-F8F5-5E10-7BCE24581C24}"/>
              </a:ext>
            </a:extLst>
          </p:cNvPr>
          <p:cNvPicPr>
            <a:picLocks noChangeAspect="1"/>
          </p:cNvPicPr>
          <p:nvPr/>
        </p:nvPicPr>
        <p:blipFill>
          <a:blip r:embed="rId3"/>
          <a:stretch>
            <a:fillRect/>
          </a:stretch>
        </p:blipFill>
        <p:spPr>
          <a:xfrm>
            <a:off x="2365799" y="4587630"/>
            <a:ext cx="7460402" cy="2062118"/>
          </a:xfrm>
          <a:prstGeom prst="rect">
            <a:avLst/>
          </a:prstGeom>
        </p:spPr>
      </p:pic>
    </p:spTree>
    <p:extLst>
      <p:ext uri="{BB962C8B-B14F-4D97-AF65-F5344CB8AC3E}">
        <p14:creationId xmlns:p14="http://schemas.microsoft.com/office/powerpoint/2010/main" val="324585486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The </a:t>
            </a:r>
            <a:r>
              <a:rPr lang="en-GB" dirty="0" err="1"/>
              <a:t>LeCun</a:t>
            </a:r>
            <a:r>
              <a:rPr lang="en-GB" dirty="0"/>
              <a:t> initialization</a:t>
            </a:r>
            <a:endParaRPr lang="en-SG" dirty="0"/>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p:txBody>
              <a:bodyPr>
                <a:normAutofit/>
              </a:bodyPr>
              <a:lstStyle/>
              <a:p>
                <a:pPr marL="0" indent="0">
                  <a:buNone/>
                </a:pPr>
                <a:r>
                  <a:rPr lang="en-GB" b="1" dirty="0"/>
                  <a:t>Definition (the </a:t>
                </a:r>
                <a:r>
                  <a:rPr lang="en-GB" b="1" dirty="0" err="1">
                    <a:solidFill>
                      <a:srgbClr val="00B050"/>
                    </a:solidFill>
                  </a:rPr>
                  <a:t>LeCun</a:t>
                </a:r>
                <a:r>
                  <a:rPr lang="en-GB" b="1" dirty="0"/>
                  <a:t> </a:t>
                </a:r>
                <a:r>
                  <a:rPr lang="en-GB" b="1" dirty="0">
                    <a:solidFill>
                      <a:srgbClr val="00B050"/>
                    </a:solidFill>
                  </a:rPr>
                  <a:t>initialization </a:t>
                </a:r>
                <a:r>
                  <a:rPr lang="en-GB" dirty="0"/>
                  <a:t>[LeCun1998bis]</a:t>
                </a:r>
                <a:r>
                  <a:rPr lang="en-GB" b="1" dirty="0"/>
                  <a:t>):</a:t>
                </a:r>
              </a:p>
              <a:p>
                <a:pPr marL="0" indent="0">
                  <a:buNone/>
                </a:pPr>
                <a:r>
                  <a:rPr lang="en-GB" dirty="0"/>
                  <a:t>The </a:t>
                </a:r>
                <a:r>
                  <a:rPr lang="en-GB" b="1" dirty="0" err="1">
                    <a:solidFill>
                      <a:srgbClr val="00B050"/>
                    </a:solidFill>
                  </a:rPr>
                  <a:t>LeCun</a:t>
                </a:r>
                <a:r>
                  <a:rPr lang="en-GB" b="1" dirty="0">
                    <a:solidFill>
                      <a:srgbClr val="00B050"/>
                    </a:solidFill>
                  </a:rPr>
                  <a:t> initializer</a:t>
                </a:r>
                <a:r>
                  <a:rPr lang="en-GB" dirty="0"/>
                  <a:t> is </a:t>
                </a:r>
                <a:r>
                  <a:rPr lang="en-GB" b="1" dirty="0"/>
                  <a:t>based on a random normal distribution</a:t>
                </a:r>
                <a:r>
                  <a:rPr lang="en-GB" dirty="0"/>
                  <a:t>, with a variance of </a:t>
                </a:r>
                <a14:m>
                  <m:oMath xmlns:m="http://schemas.openxmlformats.org/officeDocument/2006/math">
                    <m:rad>
                      <m:radPr>
                        <m:degHide m:val="on"/>
                        <m:ctrlPr>
                          <a:rPr lang="en-GB" b="0" i="1" dirty="0" smtClean="0">
                            <a:latin typeface="Cambria Math" panose="02040503050406030204" pitchFamily="18" charset="0"/>
                          </a:rPr>
                        </m:ctrlPr>
                      </m:radPr>
                      <m:deg/>
                      <m:e>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𝑁</m:t>
                                </m:r>
                              </m:e>
                              <m:sub>
                                <m:r>
                                  <a:rPr lang="en-GB" b="0" i="1" dirty="0" smtClean="0">
                                    <a:latin typeface="Cambria Math" panose="02040503050406030204" pitchFamily="18" charset="0"/>
                                  </a:rPr>
                                  <m:t>𝑖𝑛</m:t>
                                </m:r>
                              </m:sub>
                            </m:sSub>
                          </m:den>
                        </m:f>
                      </m:e>
                    </m:rad>
                  </m:oMath>
                </a14:m>
                <a:r>
                  <a:rPr lang="en-GB" dirty="0"/>
                  <a:t>, with </a:t>
                </a:r>
                <a14:m>
                  <m:oMath xmlns:m="http://schemas.openxmlformats.org/officeDocument/2006/math">
                    <m:sSub>
                      <m:sSubPr>
                        <m:ctrlPr>
                          <a:rPr lang="en-GB" i="1" dirty="0">
                            <a:latin typeface="Cambria Math" panose="02040503050406030204" pitchFamily="18" charset="0"/>
                          </a:rPr>
                        </m:ctrlPr>
                      </m:sSubPr>
                      <m:e>
                        <m:r>
                          <a:rPr lang="en-GB" i="1" dirty="0">
                            <a:latin typeface="Cambria Math" panose="02040503050406030204" pitchFamily="18" charset="0"/>
                          </a:rPr>
                          <m:t>𝑁</m:t>
                        </m:r>
                      </m:e>
                      <m:sub>
                        <m:r>
                          <a:rPr lang="en-GB" b="0" i="1" dirty="0" smtClean="0">
                            <a:latin typeface="Cambria Math" panose="02040503050406030204" pitchFamily="18" charset="0"/>
                          </a:rPr>
                          <m:t>𝑖𝑛</m:t>
                        </m:r>
                      </m:sub>
                    </m:sSub>
                  </m:oMath>
                </a14:m>
                <a:r>
                  <a:rPr lang="en-GB" dirty="0"/>
                  <a:t> being the number of inputs of each layer.</a:t>
                </a:r>
              </a:p>
              <a:p>
                <a:pPr marL="0" indent="0">
                  <a:buNone/>
                </a:pPr>
                <a:r>
                  <a:rPr lang="en-GB" dirty="0"/>
                  <a:t>This initializer is reported to be particularly useful for </a:t>
                </a:r>
                <a:r>
                  <a:rPr lang="en-GB" b="1" dirty="0"/>
                  <a:t>architectures with sigmoid and tanh activation functions</a:t>
                </a:r>
                <a:r>
                  <a:rPr lang="en-GB" dirty="0"/>
                  <a:t>.</a:t>
                </a:r>
                <a:endParaRPr lang="en-SG" dirty="0"/>
              </a:p>
            </p:txBody>
          </p:sp>
        </mc:Choice>
        <mc:Fallback xmlns="">
          <p:sp>
            <p:nvSpPr>
              <p:cNvPr id="5" name="Content Placeholder 4">
                <a:extLst>
                  <a:ext uri="{FF2B5EF4-FFF2-40B4-BE49-F238E27FC236}">
                    <a16:creationId xmlns:a16="http://schemas.microsoft.com/office/drawing/2014/main" id="{0A7B0056-41D4-B489-229E-8C898A3A5904}"/>
                  </a:ext>
                </a:extLst>
              </p:cNvPr>
              <p:cNvSpPr>
                <a:spLocks noGrp="1" noRot="1" noChangeAspect="1" noMove="1" noResize="1" noEditPoints="1" noAdjustHandles="1" noChangeArrowheads="1" noChangeShapeType="1" noTextEdit="1"/>
              </p:cNvSpPr>
              <p:nvPr>
                <p:ph idx="1"/>
              </p:nvPr>
            </p:nvSpPr>
            <p:spPr>
              <a:blipFill>
                <a:blip r:embed="rId2"/>
                <a:stretch>
                  <a:fillRect l="-1217" t="-2241" r="-638"/>
                </a:stretch>
              </a:blipFill>
            </p:spPr>
            <p:txBody>
              <a:bodyPr/>
              <a:lstStyle/>
              <a:p>
                <a:r>
                  <a:rPr lang="en-GB">
                    <a:noFill/>
                  </a:rPr>
                  <a:t> </a:t>
                </a:r>
              </a:p>
            </p:txBody>
          </p:sp>
        </mc:Fallback>
      </mc:AlternateContent>
      <p:pic>
        <p:nvPicPr>
          <p:cNvPr id="3" name="Picture 2">
            <a:extLst>
              <a:ext uri="{FF2B5EF4-FFF2-40B4-BE49-F238E27FC236}">
                <a16:creationId xmlns:a16="http://schemas.microsoft.com/office/drawing/2014/main" id="{FD0DAD76-F424-E7FA-C502-9B74F2BDD8A2}"/>
              </a:ext>
            </a:extLst>
          </p:cNvPr>
          <p:cNvPicPr>
            <a:picLocks noChangeAspect="1"/>
          </p:cNvPicPr>
          <p:nvPr/>
        </p:nvPicPr>
        <p:blipFill>
          <a:blip r:embed="rId3"/>
          <a:stretch>
            <a:fillRect/>
          </a:stretch>
        </p:blipFill>
        <p:spPr>
          <a:xfrm>
            <a:off x="2560387" y="4821774"/>
            <a:ext cx="7071225" cy="1839265"/>
          </a:xfrm>
          <a:prstGeom prst="rect">
            <a:avLst/>
          </a:prstGeom>
        </p:spPr>
      </p:pic>
    </p:spTree>
    <p:extLst>
      <p:ext uri="{BB962C8B-B14F-4D97-AF65-F5344CB8AC3E}">
        <p14:creationId xmlns:p14="http://schemas.microsoft.com/office/powerpoint/2010/main" val="3604722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1810534-81B5-CA2F-921A-3DA24316B131}"/>
              </a:ext>
            </a:extLst>
          </p:cNvPr>
          <p:cNvSpPr>
            <a:spLocks noGrp="1"/>
          </p:cNvSpPr>
          <p:nvPr>
            <p:ph type="title"/>
          </p:nvPr>
        </p:nvSpPr>
        <p:spPr/>
        <p:txBody>
          <a:bodyPr/>
          <a:lstStyle/>
          <a:p>
            <a:r>
              <a:rPr lang="en-GB" dirty="0"/>
              <a:t>Initializations variations and more</a:t>
            </a:r>
            <a:endParaRPr lang="en-SG" dirty="0"/>
          </a:p>
        </p:txBody>
      </p:sp>
      <p:sp>
        <p:nvSpPr>
          <p:cNvPr id="5" name="Content Placeholder 4">
            <a:extLst>
              <a:ext uri="{FF2B5EF4-FFF2-40B4-BE49-F238E27FC236}">
                <a16:creationId xmlns:a16="http://schemas.microsoft.com/office/drawing/2014/main" id="{0A7B0056-41D4-B489-229E-8C898A3A5904}"/>
              </a:ext>
            </a:extLst>
          </p:cNvPr>
          <p:cNvSpPr>
            <a:spLocks noGrp="1"/>
          </p:cNvSpPr>
          <p:nvPr>
            <p:ph idx="1"/>
          </p:nvPr>
        </p:nvSpPr>
        <p:spPr>
          <a:xfrm>
            <a:off x="838200" y="1825624"/>
            <a:ext cx="10515600" cy="5032375"/>
          </a:xfrm>
        </p:spPr>
        <p:txBody>
          <a:bodyPr>
            <a:normAutofit/>
          </a:bodyPr>
          <a:lstStyle/>
          <a:p>
            <a:pPr marL="0" indent="0">
              <a:buNone/>
            </a:pPr>
            <a:r>
              <a:rPr lang="en-GB" dirty="0"/>
              <a:t>Many more initialization formulas exist:</a:t>
            </a:r>
          </a:p>
          <a:p>
            <a:r>
              <a:rPr lang="en-GB" dirty="0"/>
              <a:t>Xavier has random uniform and normal variations (same for He),</a:t>
            </a:r>
          </a:p>
          <a:p>
            <a:r>
              <a:rPr lang="en-GB" dirty="0" err="1"/>
              <a:t>Glorot</a:t>
            </a:r>
            <a:r>
              <a:rPr lang="en-GB" dirty="0"/>
              <a:t> proposed more initializations,</a:t>
            </a:r>
          </a:p>
          <a:p>
            <a:r>
              <a:rPr lang="en-GB" dirty="0"/>
              <a:t>Orthogonal initializations are sometimes useful but rare,</a:t>
            </a:r>
          </a:p>
          <a:p>
            <a:r>
              <a:rPr lang="en-GB" dirty="0"/>
              <a:t>Variance scaling initialization also exists but rarely used,</a:t>
            </a:r>
          </a:p>
          <a:p>
            <a:r>
              <a:rPr lang="en-GB" dirty="0"/>
              <a:t>Etc.</a:t>
            </a:r>
          </a:p>
          <a:p>
            <a:pPr marL="0" indent="0">
              <a:buNone/>
            </a:pPr>
            <a:endParaRPr lang="en-SG" dirty="0"/>
          </a:p>
          <a:p>
            <a:pPr marL="0" indent="0">
              <a:buNone/>
            </a:pPr>
            <a:r>
              <a:rPr lang="en-SG" dirty="0" err="1"/>
              <a:t>PyTorch</a:t>
            </a:r>
            <a:r>
              <a:rPr lang="en-SG" dirty="0"/>
              <a:t> has listed a lot of them, ready to use: </a:t>
            </a:r>
            <a:r>
              <a:rPr lang="en-SG" dirty="0">
                <a:hlinkClick r:id="rId2"/>
              </a:rPr>
              <a:t>https://pytorch.org/docs/stable/nn.init.html</a:t>
            </a:r>
            <a:endParaRPr lang="en-GB" dirty="0"/>
          </a:p>
          <a:p>
            <a:pPr marL="0" indent="0">
              <a:buNone/>
            </a:pPr>
            <a:endParaRPr lang="en-SG" dirty="0"/>
          </a:p>
        </p:txBody>
      </p:sp>
    </p:spTree>
    <p:extLst>
      <p:ext uri="{BB962C8B-B14F-4D97-AF65-F5344CB8AC3E}">
        <p14:creationId xmlns:p14="http://schemas.microsoft.com/office/powerpoint/2010/main" val="21232173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719916" cy="5032375"/>
          </a:xfrm>
        </p:spPr>
        <p:txBody>
          <a:bodyPr>
            <a:normAutofit/>
          </a:bodyPr>
          <a:lstStyle/>
          <a:p>
            <a:pPr marL="0" indent="0">
              <a:buNone/>
            </a:pPr>
            <a:r>
              <a:rPr lang="en-GB" dirty="0"/>
              <a:t>We have listed the most common activation functions, which are used most of the time.</a:t>
            </a:r>
          </a:p>
          <a:p>
            <a:pPr marL="0" indent="0">
              <a:buNone/>
            </a:pPr>
            <a:r>
              <a:rPr lang="en-GB" dirty="0"/>
              <a:t>Keep in mind that </a:t>
            </a:r>
            <a:r>
              <a:rPr lang="en-GB" b="1" dirty="0"/>
              <a:t>many more activation functions exist</a:t>
            </a:r>
            <a:r>
              <a:rPr lang="en-GB" dirty="0"/>
              <a:t>, some of them being very advanced or niche, but worth keeping an eye on. </a:t>
            </a:r>
            <a:r>
              <a:rPr lang="en-GB" dirty="0">
                <a:hlinkClick r:id="rId2"/>
              </a:rPr>
              <a:t>https://pytorch.org/docs/stable/nn.html#non-linear-activations-weighted-sum-nonlinearity</a:t>
            </a:r>
            <a:endParaRPr lang="en-GB" dirty="0"/>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stretch>
            <a:fillRect/>
          </a:stretch>
        </p:blipFill>
        <p:spPr>
          <a:xfrm>
            <a:off x="6729666" y="1319700"/>
            <a:ext cx="5181599" cy="5447322"/>
          </a:xfrm>
          <a:prstGeom prst="rect">
            <a:avLst/>
          </a:prstGeom>
        </p:spPr>
      </p:pic>
    </p:spTree>
    <p:extLst>
      <p:ext uri="{BB962C8B-B14F-4D97-AF65-F5344CB8AC3E}">
        <p14:creationId xmlns:p14="http://schemas.microsoft.com/office/powerpoint/2010/main" val="16791766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60B8-669E-AE05-04BB-C226D307A79B}"/>
              </a:ext>
            </a:extLst>
          </p:cNvPr>
          <p:cNvSpPr>
            <a:spLocks noGrp="1"/>
          </p:cNvSpPr>
          <p:nvPr>
            <p:ph type="title"/>
          </p:nvPr>
        </p:nvSpPr>
        <p:spPr/>
        <p:txBody>
          <a:bodyPr/>
          <a:lstStyle/>
          <a:p>
            <a:r>
              <a:rPr lang="en-GB" dirty="0"/>
              <a:t>A note on activation functions</a:t>
            </a:r>
            <a:endParaRPr lang="en-SG" dirty="0"/>
          </a:p>
        </p:txBody>
      </p:sp>
      <p:sp>
        <p:nvSpPr>
          <p:cNvPr id="3" name="Content Placeholder 2">
            <a:extLst>
              <a:ext uri="{FF2B5EF4-FFF2-40B4-BE49-F238E27FC236}">
                <a16:creationId xmlns:a16="http://schemas.microsoft.com/office/drawing/2014/main" id="{3F883520-5979-DD03-88CB-835DDFEF3270}"/>
              </a:ext>
            </a:extLst>
          </p:cNvPr>
          <p:cNvSpPr>
            <a:spLocks noGrp="1"/>
          </p:cNvSpPr>
          <p:nvPr>
            <p:ph sz="half" idx="1"/>
          </p:nvPr>
        </p:nvSpPr>
        <p:spPr>
          <a:xfrm>
            <a:off x="838200" y="1825624"/>
            <a:ext cx="5181600" cy="5032375"/>
          </a:xfrm>
        </p:spPr>
        <p:txBody>
          <a:bodyPr/>
          <a:lstStyle/>
          <a:p>
            <a:pPr marL="0" indent="0">
              <a:buNone/>
            </a:pPr>
            <a:r>
              <a:rPr lang="en-GB" dirty="0">
                <a:solidFill>
                  <a:schemeClr val="bg1">
                    <a:lumMod val="50000"/>
                  </a:schemeClr>
                </a:solidFill>
              </a:rPr>
              <a:t>We have listed the most common activation functions, which are used 99% of the time.</a:t>
            </a:r>
          </a:p>
          <a:p>
            <a:pPr marL="0" indent="0">
              <a:buNone/>
            </a:pPr>
            <a:r>
              <a:rPr lang="en-GB" dirty="0">
                <a:solidFill>
                  <a:schemeClr val="bg1">
                    <a:lumMod val="50000"/>
                  </a:schemeClr>
                </a:solidFill>
              </a:rPr>
              <a:t>Keep in mind that </a:t>
            </a:r>
            <a:r>
              <a:rPr lang="en-GB" b="1" dirty="0">
                <a:solidFill>
                  <a:schemeClr val="bg1">
                    <a:lumMod val="50000"/>
                  </a:schemeClr>
                </a:solidFill>
              </a:rPr>
              <a:t>many more activation functions exist</a:t>
            </a:r>
            <a:r>
              <a:rPr lang="en-GB" dirty="0">
                <a:solidFill>
                  <a:schemeClr val="bg1">
                    <a:lumMod val="50000"/>
                  </a:schemeClr>
                </a:solidFill>
              </a:rPr>
              <a:t>, some of them being very niche, but worth keeping an eye on. Have a look at the list here: </a:t>
            </a:r>
            <a:r>
              <a:rPr lang="en-GB" dirty="0">
                <a:solidFill>
                  <a:schemeClr val="bg1">
                    <a:lumMod val="50000"/>
                  </a:schemeClr>
                </a:solidFill>
                <a:hlinkClick r:id="rId2">
                  <a:extLst>
                    <a:ext uri="{A12FA001-AC4F-418D-AE19-62706E023703}">
                      <ahyp:hlinkClr xmlns:ahyp="http://schemas.microsoft.com/office/drawing/2018/hyperlinkcolor" val="tx"/>
                    </a:ext>
                  </a:extLst>
                </a:hlinkClick>
              </a:rPr>
              <a:t>https://pytorch.org/docs/stable/nn.html#non-linear-activations-weighted-sum-nonlinearity</a:t>
            </a:r>
            <a:endParaRPr lang="en-SG" dirty="0">
              <a:solidFill>
                <a:schemeClr val="bg1">
                  <a:lumMod val="50000"/>
                </a:schemeClr>
              </a:solidFill>
            </a:endParaRPr>
          </a:p>
        </p:txBody>
      </p:sp>
      <p:pic>
        <p:nvPicPr>
          <p:cNvPr id="6" name="Picture 5">
            <a:extLst>
              <a:ext uri="{FF2B5EF4-FFF2-40B4-BE49-F238E27FC236}">
                <a16:creationId xmlns:a16="http://schemas.microsoft.com/office/drawing/2014/main" id="{B4FF41E2-D616-D3FA-875B-6AE01C1C454B}"/>
              </a:ext>
            </a:extLst>
          </p:cNvPr>
          <p:cNvPicPr>
            <a:picLocks noChangeAspect="1"/>
          </p:cNvPicPr>
          <p:nvPr/>
        </p:nvPicPr>
        <p:blipFill>
          <a:blip r:embed="rId3">
            <a:alphaModFix amt="20000"/>
          </a:blip>
          <a:stretch>
            <a:fillRect/>
          </a:stretch>
        </p:blipFill>
        <p:spPr>
          <a:xfrm>
            <a:off x="6729666" y="1319700"/>
            <a:ext cx="5181599" cy="5447322"/>
          </a:xfrm>
          <a:prstGeom prst="rect">
            <a:avLst/>
          </a:prstGeom>
        </p:spPr>
      </p:pic>
      <p:pic>
        <p:nvPicPr>
          <p:cNvPr id="5" name="Picture 4">
            <a:extLst>
              <a:ext uri="{FF2B5EF4-FFF2-40B4-BE49-F238E27FC236}">
                <a16:creationId xmlns:a16="http://schemas.microsoft.com/office/drawing/2014/main" id="{A9E302CA-A171-8C2C-6F00-C003B4F509B6}"/>
              </a:ext>
            </a:extLst>
          </p:cNvPr>
          <p:cNvPicPr>
            <a:picLocks noChangeAspect="1"/>
          </p:cNvPicPr>
          <p:nvPr/>
        </p:nvPicPr>
        <p:blipFill>
          <a:blip r:embed="rId4"/>
          <a:stretch>
            <a:fillRect/>
          </a:stretch>
        </p:blipFill>
        <p:spPr>
          <a:xfrm>
            <a:off x="1592461" y="416930"/>
            <a:ext cx="8854678" cy="607594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331660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899BF-02A5-A4EF-A085-7BC35E977CA9}"/>
              </a:ext>
            </a:extLst>
          </p:cNvPr>
          <p:cNvSpPr>
            <a:spLocks noGrp="1"/>
          </p:cNvSpPr>
          <p:nvPr>
            <p:ph type="title"/>
          </p:nvPr>
        </p:nvSpPr>
        <p:spPr/>
        <p:txBody>
          <a:bodyPr/>
          <a:lstStyle/>
          <a:p>
            <a:r>
              <a:rPr lang="en-GB" dirty="0"/>
              <a:t>From (Leaky) </a:t>
            </a:r>
            <a:r>
              <a:rPr lang="en-GB" dirty="0" err="1"/>
              <a:t>ReLU</a:t>
            </a:r>
            <a:r>
              <a:rPr lang="en-GB" dirty="0"/>
              <a:t> to more advanced LU</a:t>
            </a:r>
            <a:endParaRPr lang="en-SG" dirty="0"/>
          </a:p>
        </p:txBody>
      </p:sp>
      <p:sp>
        <p:nvSpPr>
          <p:cNvPr id="5" name="Content Placeholder 4">
            <a:extLst>
              <a:ext uri="{FF2B5EF4-FFF2-40B4-BE49-F238E27FC236}">
                <a16:creationId xmlns:a16="http://schemas.microsoft.com/office/drawing/2014/main" id="{37BA1BBA-59BB-0715-7267-183EC640573A}"/>
              </a:ext>
            </a:extLst>
          </p:cNvPr>
          <p:cNvSpPr>
            <a:spLocks noGrp="1"/>
          </p:cNvSpPr>
          <p:nvPr>
            <p:ph idx="1"/>
          </p:nvPr>
        </p:nvSpPr>
        <p:spPr>
          <a:xfrm>
            <a:off x="838200" y="1825624"/>
            <a:ext cx="10515600" cy="5032375"/>
          </a:xfrm>
        </p:spPr>
        <p:txBody>
          <a:bodyPr/>
          <a:lstStyle/>
          <a:p>
            <a:r>
              <a:rPr lang="en-GB" dirty="0"/>
              <a:t>Using </a:t>
            </a:r>
            <a:r>
              <a:rPr lang="en-GB" b="1" dirty="0" err="1"/>
              <a:t>ReLU</a:t>
            </a:r>
            <a:r>
              <a:rPr lang="en-GB" dirty="0"/>
              <a:t>, we can train deeper models, but the gradient would still die for negative numbers due to the zeroing in x &lt; 0.</a:t>
            </a:r>
          </a:p>
          <a:p>
            <a:r>
              <a:rPr lang="en-GB" dirty="0"/>
              <a:t>Numerous Activation Functions were created to address this problem such as </a:t>
            </a:r>
            <a:r>
              <a:rPr lang="en-GB" b="1" dirty="0" err="1"/>
              <a:t>LeakyReLU</a:t>
            </a:r>
            <a:r>
              <a:rPr lang="en-GB" dirty="0"/>
              <a:t> and </a:t>
            </a:r>
            <a:r>
              <a:rPr lang="en-GB" b="1" dirty="0" err="1"/>
              <a:t>PReLU</a:t>
            </a:r>
            <a:r>
              <a:rPr lang="en-GB" dirty="0"/>
              <a:t>, but were still subject to issues related to gradients.</a:t>
            </a:r>
          </a:p>
          <a:p>
            <a:r>
              <a:rPr lang="en-GB" dirty="0"/>
              <a:t>The most notable one would be the </a:t>
            </a:r>
            <a:r>
              <a:rPr lang="en-GB" b="1" dirty="0"/>
              <a:t>Exponential Linear Unit </a:t>
            </a:r>
            <a:r>
              <a:rPr lang="en-GB" dirty="0"/>
              <a:t>(</a:t>
            </a:r>
            <a:r>
              <a:rPr lang="en-GB" b="1" dirty="0"/>
              <a:t>ELU</a:t>
            </a:r>
            <a:r>
              <a:rPr lang="en-GB" dirty="0"/>
              <a:t>) functions.</a:t>
            </a:r>
          </a:p>
          <a:p>
            <a:r>
              <a:rPr lang="en-GB" dirty="0"/>
              <a:t>Exponential behaviour sped up learning by bringing the normal gradient closer to the unit natural gradient because of a reduced bias shift effect. </a:t>
            </a:r>
            <a:endParaRPr lang="en-SG" dirty="0"/>
          </a:p>
        </p:txBody>
      </p:sp>
    </p:spTree>
    <p:extLst>
      <p:ext uri="{BB962C8B-B14F-4D97-AF65-F5344CB8AC3E}">
        <p14:creationId xmlns:p14="http://schemas.microsoft.com/office/powerpoint/2010/main" val="10749526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B51D0-3157-BB55-3D73-2FB657EE111C}"/>
              </a:ext>
            </a:extLst>
          </p:cNvPr>
          <p:cNvSpPr>
            <a:spLocks noGrp="1"/>
          </p:cNvSpPr>
          <p:nvPr>
            <p:ph type="title"/>
          </p:nvPr>
        </p:nvSpPr>
        <p:spPr>
          <a:xfrm>
            <a:off x="205273" y="365125"/>
            <a:ext cx="4012163" cy="6203626"/>
          </a:xfrm>
        </p:spPr>
        <p:txBody>
          <a:bodyPr>
            <a:normAutofit/>
          </a:bodyPr>
          <a:lstStyle/>
          <a:p>
            <a:r>
              <a:rPr lang="en-GB" dirty="0"/>
              <a:t>Made that iterative process a trainer method for our class.</a:t>
            </a:r>
            <a:endParaRPr lang="en-SG" dirty="0"/>
          </a:p>
        </p:txBody>
      </p:sp>
      <p:pic>
        <p:nvPicPr>
          <p:cNvPr id="4" name="Picture 3">
            <a:extLst>
              <a:ext uri="{FF2B5EF4-FFF2-40B4-BE49-F238E27FC236}">
                <a16:creationId xmlns:a16="http://schemas.microsoft.com/office/drawing/2014/main" id="{67BACBEC-BCD7-CC8D-3FB8-E80788F60BDF}"/>
              </a:ext>
            </a:extLst>
          </p:cNvPr>
          <p:cNvPicPr>
            <a:picLocks noChangeAspect="1"/>
          </p:cNvPicPr>
          <p:nvPr/>
        </p:nvPicPr>
        <p:blipFill>
          <a:blip r:embed="rId2"/>
          <a:stretch>
            <a:fillRect/>
          </a:stretch>
        </p:blipFill>
        <p:spPr>
          <a:xfrm>
            <a:off x="4217437" y="459804"/>
            <a:ext cx="7974563" cy="6398195"/>
          </a:xfrm>
          <a:prstGeom prst="rect">
            <a:avLst/>
          </a:prstGeom>
        </p:spPr>
      </p:pic>
    </p:spTree>
    <p:extLst>
      <p:ext uri="{BB962C8B-B14F-4D97-AF65-F5344CB8AC3E}">
        <p14:creationId xmlns:p14="http://schemas.microsoft.com/office/powerpoint/2010/main" val="27612892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45AFB-76D6-319A-03C1-8D7ADEA7FFE1}"/>
              </a:ext>
            </a:extLst>
          </p:cNvPr>
          <p:cNvSpPr>
            <a:spLocks noGrp="1"/>
          </p:cNvSpPr>
          <p:nvPr>
            <p:ph type="title"/>
          </p:nvPr>
        </p:nvSpPr>
        <p:spPr/>
        <p:txBody>
          <a:bodyPr/>
          <a:lstStyle/>
          <a:p>
            <a:r>
              <a:rPr lang="en-GB" dirty="0"/>
              <a:t>Examples of activations: </a:t>
            </a:r>
            <a:r>
              <a:rPr lang="en-GB" b="1" dirty="0"/>
              <a:t>ELU</a:t>
            </a:r>
            <a:endParaRPr lang="en-SG" b="1" dirty="0"/>
          </a:p>
        </p:txBody>
      </p:sp>
      <p:sp>
        <p:nvSpPr>
          <p:cNvPr id="5" name="Content Placeholder 4">
            <a:extLst>
              <a:ext uri="{FF2B5EF4-FFF2-40B4-BE49-F238E27FC236}">
                <a16:creationId xmlns:a16="http://schemas.microsoft.com/office/drawing/2014/main" id="{B6B851F4-FCFC-1E83-D239-824F7B5E1B01}"/>
              </a:ext>
            </a:extLst>
          </p:cNvPr>
          <p:cNvSpPr>
            <a:spLocks noGrp="1"/>
          </p:cNvSpPr>
          <p:nvPr>
            <p:ph sz="half" idx="1"/>
          </p:nvPr>
        </p:nvSpPr>
        <p:spPr>
          <a:xfrm>
            <a:off x="838200" y="1825624"/>
            <a:ext cx="5181600" cy="5032375"/>
          </a:xfrm>
        </p:spPr>
        <p:txBody>
          <a:bodyPr/>
          <a:lstStyle/>
          <a:p>
            <a:pPr marL="0" indent="0">
              <a:buNone/>
            </a:pPr>
            <a:r>
              <a:rPr lang="en-GB" b="1" dirty="0"/>
              <a:t>Definition (</a:t>
            </a:r>
            <a:r>
              <a:rPr lang="en-GB" b="1" dirty="0">
                <a:solidFill>
                  <a:srgbClr val="00B050"/>
                </a:solidFill>
              </a:rPr>
              <a:t>ELU</a:t>
            </a:r>
            <a:r>
              <a:rPr lang="en-GB" b="1" dirty="0"/>
              <a:t> function):</a:t>
            </a:r>
          </a:p>
          <a:p>
            <a:pPr marL="0" indent="0">
              <a:buNone/>
            </a:pPr>
            <a:r>
              <a:rPr lang="en-GB" dirty="0"/>
              <a:t>The </a:t>
            </a:r>
            <a:r>
              <a:rPr lang="en-GB" b="1" dirty="0">
                <a:solidFill>
                  <a:srgbClr val="00B050"/>
                </a:solidFill>
              </a:rPr>
              <a:t>ELU</a:t>
            </a:r>
            <a:r>
              <a:rPr lang="en-GB" dirty="0"/>
              <a:t> (short for "</a:t>
            </a:r>
            <a:r>
              <a:rPr lang="en-GB" b="1" dirty="0">
                <a:solidFill>
                  <a:srgbClr val="00B050"/>
                </a:solidFill>
              </a:rPr>
              <a:t>exponential</a:t>
            </a:r>
            <a:r>
              <a:rPr lang="en-GB" dirty="0">
                <a:solidFill>
                  <a:srgbClr val="00B050"/>
                </a:solidFill>
              </a:rPr>
              <a:t> </a:t>
            </a:r>
            <a:r>
              <a:rPr lang="en-GB" b="1" dirty="0">
                <a:solidFill>
                  <a:srgbClr val="00B050"/>
                </a:solidFill>
              </a:rPr>
              <a:t>linear</a:t>
            </a:r>
            <a:r>
              <a:rPr lang="en-GB" dirty="0">
                <a:solidFill>
                  <a:srgbClr val="00B050"/>
                </a:solidFill>
              </a:rPr>
              <a:t> </a:t>
            </a:r>
            <a:r>
              <a:rPr lang="en-GB" b="1" dirty="0">
                <a:solidFill>
                  <a:srgbClr val="00B050"/>
                </a:solidFill>
              </a:rPr>
              <a:t>unit</a:t>
            </a:r>
            <a:r>
              <a:rPr lang="en-GB" dirty="0"/>
              <a:t>") </a:t>
            </a:r>
            <a:r>
              <a:rPr lang="en-GB" b="1" dirty="0"/>
              <a:t>activation</a:t>
            </a:r>
            <a:r>
              <a:rPr lang="en-GB" dirty="0"/>
              <a:t> </a:t>
            </a:r>
            <a:r>
              <a:rPr lang="en-GB" b="1" dirty="0"/>
              <a:t>function</a:t>
            </a:r>
            <a:r>
              <a:rPr lang="en-GB" dirty="0"/>
              <a:t> is similar to the </a:t>
            </a:r>
            <a:r>
              <a:rPr lang="en-GB" dirty="0" err="1"/>
              <a:t>ReLU</a:t>
            </a:r>
            <a:r>
              <a:rPr lang="en-GB" dirty="0"/>
              <a:t> function, but it has a negative slope for input values less than 0.</a:t>
            </a:r>
          </a:p>
          <a:p>
            <a:pPr marL="0" indent="0">
              <a:buNone/>
            </a:pPr>
            <a:r>
              <a:rPr lang="en-GB" dirty="0"/>
              <a:t>As we mentioned in the leaky </a:t>
            </a:r>
            <a:r>
              <a:rPr lang="en-GB" dirty="0" err="1"/>
              <a:t>ReLU</a:t>
            </a:r>
            <a:r>
              <a:rPr lang="en-GB" dirty="0"/>
              <a:t> function, ELU can help to alleviate the "dying </a:t>
            </a:r>
            <a:r>
              <a:rPr lang="en-GB" dirty="0" err="1"/>
              <a:t>ReLU</a:t>
            </a:r>
            <a:r>
              <a:rPr lang="en-GB" dirty="0"/>
              <a:t>" problem.</a:t>
            </a:r>
          </a:p>
          <a:p>
            <a:pPr marL="0" indent="0">
              <a:buNone/>
            </a:pPr>
            <a:endParaRPr lang="en-SG" dirty="0"/>
          </a:p>
        </p:txBody>
      </p:sp>
      <p:pic>
        <p:nvPicPr>
          <p:cNvPr id="3" name="Picture 2">
            <a:extLst>
              <a:ext uri="{FF2B5EF4-FFF2-40B4-BE49-F238E27FC236}">
                <a16:creationId xmlns:a16="http://schemas.microsoft.com/office/drawing/2014/main" id="{09BE49B8-7DE8-031C-5B17-75E7142AB276}"/>
              </a:ext>
            </a:extLst>
          </p:cNvPr>
          <p:cNvPicPr>
            <a:picLocks noChangeAspect="1"/>
          </p:cNvPicPr>
          <p:nvPr/>
        </p:nvPicPr>
        <p:blipFill>
          <a:blip r:embed="rId2"/>
          <a:stretch>
            <a:fillRect/>
          </a:stretch>
        </p:blipFill>
        <p:spPr>
          <a:xfrm>
            <a:off x="7356979" y="2401395"/>
            <a:ext cx="4116006" cy="4199763"/>
          </a:xfrm>
          <a:prstGeom prst="rect">
            <a:avLst/>
          </a:prstGeom>
        </p:spPr>
      </p:pic>
      <p:pic>
        <p:nvPicPr>
          <p:cNvPr id="10" name="Picture 9">
            <a:extLst>
              <a:ext uri="{FF2B5EF4-FFF2-40B4-BE49-F238E27FC236}">
                <a16:creationId xmlns:a16="http://schemas.microsoft.com/office/drawing/2014/main" id="{0E35DE08-500E-6A4D-D350-6FF02D6C8FCD}"/>
              </a:ext>
            </a:extLst>
          </p:cNvPr>
          <p:cNvPicPr>
            <a:picLocks noChangeAspect="1"/>
          </p:cNvPicPr>
          <p:nvPr/>
        </p:nvPicPr>
        <p:blipFill>
          <a:blip r:embed="rId3"/>
          <a:stretch>
            <a:fillRect/>
          </a:stretch>
        </p:blipFill>
        <p:spPr>
          <a:xfrm>
            <a:off x="5572569" y="1433361"/>
            <a:ext cx="6619431" cy="784525"/>
          </a:xfrm>
          <a:prstGeom prst="rect">
            <a:avLst/>
          </a:prstGeom>
        </p:spPr>
      </p:pic>
    </p:spTree>
    <p:extLst>
      <p:ext uri="{BB962C8B-B14F-4D97-AF65-F5344CB8AC3E}">
        <p14:creationId xmlns:p14="http://schemas.microsoft.com/office/powerpoint/2010/main" val="41534796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More recent activation functions, such as </a:t>
            </a:r>
            <a:r>
              <a:rPr lang="en-GB" b="1" dirty="0">
                <a:solidFill>
                  <a:srgbClr val="00B050"/>
                </a:solidFill>
              </a:rPr>
              <a:t>Swish</a:t>
            </a:r>
            <a:r>
              <a:rPr lang="en-GB" dirty="0"/>
              <a:t> and </a:t>
            </a:r>
            <a:r>
              <a:rPr lang="en-GB" b="1" dirty="0">
                <a:solidFill>
                  <a:srgbClr val="00B050"/>
                </a:solidFill>
              </a:rPr>
              <a:t>Mish</a:t>
            </a:r>
            <a:r>
              <a:rPr lang="en-GB" dirty="0"/>
              <a:t>, are also worth looking into.</a:t>
            </a:r>
          </a:p>
          <a:p>
            <a:r>
              <a:rPr lang="en-GB" dirty="0"/>
              <a:t>Some functions like </a:t>
            </a:r>
            <a:r>
              <a:rPr lang="en-GB" b="1" dirty="0" err="1">
                <a:solidFill>
                  <a:srgbClr val="00B050"/>
                </a:solidFill>
              </a:rPr>
              <a:t>PReLU</a:t>
            </a:r>
            <a:r>
              <a:rPr lang="en-GB" dirty="0"/>
              <a:t> even suggest to use activation functions with </a:t>
            </a:r>
            <a:r>
              <a:rPr lang="en-GB" b="1" dirty="0"/>
              <a:t>learnable/trainable parameters</a:t>
            </a:r>
            <a:r>
              <a:rPr lang="en-GB" dirty="0"/>
              <a:t>.</a:t>
            </a:r>
          </a:p>
          <a:p>
            <a:r>
              <a:rPr lang="en-GB" dirty="0"/>
              <a:t>Those </a:t>
            </a:r>
            <a:r>
              <a:rPr lang="en-GB" b="1" dirty="0"/>
              <a:t>adaptive</a:t>
            </a:r>
            <a:r>
              <a:rPr lang="en-GB" b="1"/>
              <a:t>/trainable </a:t>
            </a:r>
            <a:r>
              <a:rPr lang="en-GB" b="1" dirty="0"/>
              <a:t>activation functions </a:t>
            </a:r>
            <a:r>
              <a:rPr lang="en-GB" dirty="0"/>
              <a:t>allow for different neurons to learn different activation functions for richer learning while adding parametric complexity to the networks (see [Dubey2022] for a good benchmark on activation functions).</a:t>
            </a:r>
          </a:p>
          <a:p>
            <a:r>
              <a:rPr lang="en-GB" dirty="0"/>
              <a:t>More in HW next week?</a:t>
            </a:r>
          </a:p>
        </p:txBody>
      </p:sp>
    </p:spTree>
    <p:extLst>
      <p:ext uri="{BB962C8B-B14F-4D97-AF65-F5344CB8AC3E}">
        <p14:creationId xmlns:p14="http://schemas.microsoft.com/office/powerpoint/2010/main" val="183993317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C95B89-94E5-F4AF-5CD6-A1EE9AAA97DD}"/>
              </a:ext>
            </a:extLst>
          </p:cNvPr>
          <p:cNvSpPr>
            <a:spLocks noGrp="1"/>
          </p:cNvSpPr>
          <p:nvPr>
            <p:ph type="title"/>
          </p:nvPr>
        </p:nvSpPr>
        <p:spPr/>
        <p:txBody>
          <a:bodyPr/>
          <a:lstStyle/>
          <a:p>
            <a:r>
              <a:rPr lang="en-GB" dirty="0"/>
              <a:t>A note on more advanced activation functions</a:t>
            </a:r>
            <a:endParaRPr lang="en-SG" dirty="0"/>
          </a:p>
        </p:txBody>
      </p:sp>
      <p:sp>
        <p:nvSpPr>
          <p:cNvPr id="5" name="Content Placeholder 4">
            <a:extLst>
              <a:ext uri="{FF2B5EF4-FFF2-40B4-BE49-F238E27FC236}">
                <a16:creationId xmlns:a16="http://schemas.microsoft.com/office/drawing/2014/main" id="{DEEAB8EC-8D2E-CD4E-9825-A139113B0438}"/>
              </a:ext>
            </a:extLst>
          </p:cNvPr>
          <p:cNvSpPr>
            <a:spLocks noGrp="1"/>
          </p:cNvSpPr>
          <p:nvPr>
            <p:ph idx="1"/>
          </p:nvPr>
        </p:nvSpPr>
        <p:spPr>
          <a:xfrm>
            <a:off x="838200" y="1825624"/>
            <a:ext cx="10515600" cy="5032375"/>
          </a:xfrm>
        </p:spPr>
        <p:txBody>
          <a:bodyPr>
            <a:normAutofit/>
          </a:bodyPr>
          <a:lstStyle/>
          <a:p>
            <a:r>
              <a:rPr lang="en-GB" dirty="0"/>
              <a:t>In addition, the class of </a:t>
            </a:r>
            <a:r>
              <a:rPr lang="en-GB" b="1" dirty="0">
                <a:solidFill>
                  <a:srgbClr val="00B050"/>
                </a:solidFill>
              </a:rPr>
              <a:t>Gated Linear Unit </a:t>
            </a:r>
            <a:r>
              <a:rPr lang="en-GB" dirty="0"/>
              <a:t>(or </a:t>
            </a:r>
            <a:r>
              <a:rPr lang="en-GB" b="1" dirty="0">
                <a:solidFill>
                  <a:srgbClr val="00B050"/>
                </a:solidFill>
              </a:rPr>
              <a:t>GLU</a:t>
            </a:r>
            <a:r>
              <a:rPr lang="en-GB" dirty="0"/>
              <a:t>) has been studied quite a bit in Natural Language Processing architectures and they control what information is passed up to the following layer using gates mechanisms similar to the ones found in LSTMs.</a:t>
            </a:r>
          </a:p>
          <a:p>
            <a:r>
              <a:rPr lang="en-GB" dirty="0"/>
              <a:t>More on this on Week 6, stay tuned for more!</a:t>
            </a:r>
            <a:endParaRPr lang="en-SG" dirty="0"/>
          </a:p>
        </p:txBody>
      </p:sp>
    </p:spTree>
    <p:extLst>
      <p:ext uri="{BB962C8B-B14F-4D97-AF65-F5344CB8AC3E}">
        <p14:creationId xmlns:p14="http://schemas.microsoft.com/office/powerpoint/2010/main" val="22440943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3962</TotalTime>
  <Words>5621</Words>
  <Application>Microsoft Office PowerPoint</Application>
  <PresentationFormat>Widescreen</PresentationFormat>
  <Paragraphs>451</Paragraphs>
  <Slides>92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92</vt:i4>
      </vt:variant>
    </vt:vector>
  </HeadingPairs>
  <TitlesOfParts>
    <vt:vector size="98" baseType="lpstr">
      <vt:lpstr>Arial</vt:lpstr>
      <vt:lpstr>Calibri</vt:lpstr>
      <vt:lpstr>Calibri Light</vt:lpstr>
      <vt:lpstr>Cambria Math</vt:lpstr>
      <vt:lpstr>Wingdings</vt:lpstr>
      <vt:lpstr>Office Theme</vt:lpstr>
      <vt:lpstr>Practice of Deep Learning Day 2, Part 1/4</vt:lpstr>
      <vt:lpstr>About this lecture</vt:lpstr>
      <vt:lpstr>Our shallow NN with two processing layers</vt:lpstr>
      <vt:lpstr>Our NN class</vt:lpstr>
      <vt:lpstr>PowerPoint Presentation</vt:lpstr>
      <vt:lpstr>Backpropagation in our model</vt:lpstr>
      <vt:lpstr>Backpropagation in our model</vt:lpstr>
      <vt:lpstr>Training procedure, in short.</vt:lpstr>
      <vt:lpstr>Made that iterative process a trainer method for our class.</vt:lpstr>
      <vt:lpstr>Trainer function for our model</vt:lpstr>
      <vt:lpstr>A bad initialization?</vt:lpstr>
      <vt:lpstr>Training the constant initialization model</vt:lpstr>
      <vt:lpstr>Symmetry in the Neural Network</vt:lpstr>
      <vt:lpstr>Symmetry in the Neural Network</vt:lpstr>
      <vt:lpstr>The random normal initialization</vt:lpstr>
      <vt:lpstr>Using a random initialization is just better</vt:lpstr>
      <vt:lpstr>The Xavier initialization</vt:lpstr>
      <vt:lpstr>Initializations variations and more</vt:lpstr>
      <vt:lpstr>No free lunch theorem</vt:lpstr>
      <vt:lpstr>No free lunch theorem</vt:lpstr>
      <vt:lpstr>No free lunch theorem – season 1</vt:lpstr>
      <vt:lpstr>A weird initializer and a new problem</vt:lpstr>
      <vt:lpstr>PowerPoint Presentation</vt:lpstr>
      <vt:lpstr>PowerPoint Presentation</vt:lpstr>
      <vt:lpstr>The exploding gradient problem</vt:lpstr>
      <vt:lpstr>Unlucky initialization</vt:lpstr>
      <vt:lpstr>PowerPoint Presentation</vt:lpstr>
      <vt:lpstr>PowerPoint Presentation</vt:lpstr>
      <vt:lpstr>The learning rate tradeoff</vt:lpstr>
      <vt:lpstr>The learning rate tradeoff</vt:lpstr>
      <vt:lpstr>Triggering an exploding gradient on purpose</vt:lpstr>
      <vt:lpstr>PowerPoint Presentation</vt:lpstr>
      <vt:lpstr>PowerPoint Presentation</vt:lpstr>
      <vt:lpstr>No free lunch theorem, again</vt:lpstr>
      <vt:lpstr>About hyperparameters tuning</vt:lpstr>
      <vt:lpstr>About hyperparameters tuning</vt:lpstr>
      <vt:lpstr>Controlling gradients to prevent explosions</vt:lpstr>
      <vt:lpstr>PowerPoint Presentation</vt:lpstr>
      <vt:lpstr>PowerPoint Presentation</vt:lpstr>
      <vt:lpstr>The vanishing gradient problem</vt:lpstr>
      <vt:lpstr>PowerPoint Presentation</vt:lpstr>
      <vt:lpstr>PowerPoint Presentation</vt:lpstr>
      <vt:lpstr>PowerPoint Presentation</vt:lpstr>
      <vt:lpstr>PowerPoint Presentation</vt:lpstr>
      <vt:lpstr>Remember, the learning rate tradeoff</vt:lpstr>
      <vt:lpstr>New dataset! (An abstract one this time)</vt:lpstr>
      <vt:lpstr>New dataset! (An abstract one this time)</vt:lpstr>
      <vt:lpstr>New dataset!</vt:lpstr>
      <vt:lpstr>Adjusting our shallow NN</vt:lpstr>
      <vt:lpstr>It trains just fine! (or does it?)</vt:lpstr>
      <vt:lpstr>It trains just fine! (or does it?)</vt:lpstr>
      <vt:lpstr>Linear layers necessarily lead to linear boundary</vt:lpstr>
      <vt:lpstr>Trains just fine! (or does it?)</vt:lpstr>
      <vt:lpstr>Activation functions and introducing non-linearity in the Neural Networks</vt:lpstr>
      <vt:lpstr>Adding sigmoid activations</vt:lpstr>
      <vt:lpstr>Adding sigmoid activations</vt:lpstr>
      <vt:lpstr>Adding sigmoid activations</vt:lpstr>
      <vt:lpstr>Step 1: Drawing a computation graph</vt:lpstr>
      <vt:lpstr>Step 1: Drawing a computation graph</vt:lpstr>
      <vt:lpstr>Step 2: Recall the forward equations</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Step 3: Use the chain rule to backpropagate</vt:lpstr>
      <vt:lpstr>Backward Method Update</vt:lpstr>
      <vt:lpstr>Trains just fine! (Much lower loss BTW!)</vt:lpstr>
      <vt:lpstr>Trains just fine!</vt:lpstr>
      <vt:lpstr>Examples of activations: Sigmoid</vt:lpstr>
      <vt:lpstr>Examples of activations: Hyperbolic tangent</vt:lpstr>
      <vt:lpstr>About Sigmoid and Tanh functions</vt:lpstr>
      <vt:lpstr>Examples of activations: ReLU</vt:lpstr>
      <vt:lpstr>Examples of activations: Leaky ReLU</vt:lpstr>
      <vt:lpstr>A note on activation functions</vt:lpstr>
      <vt:lpstr>A note on activation functions</vt:lpstr>
      <vt:lpstr>The universal approximation theorem</vt:lpstr>
      <vt:lpstr>The universal approximation theorem</vt:lpstr>
      <vt:lpstr>Learn more about these topics</vt:lpstr>
      <vt:lpstr>Learn more about these topics</vt:lpstr>
      <vt:lpstr>Learn more about these topics</vt:lpstr>
      <vt:lpstr>Learn more about these topics</vt:lpstr>
      <vt:lpstr>Learn more about these topics</vt:lpstr>
      <vt:lpstr>The He initialization</vt:lpstr>
      <vt:lpstr>The LeCun initialization</vt:lpstr>
      <vt:lpstr>Initializations variations and more</vt:lpstr>
      <vt:lpstr>A note on activation functions</vt:lpstr>
      <vt:lpstr>A note on activation functions</vt:lpstr>
      <vt:lpstr>From (Leaky) ReLU to more advanced LU</vt:lpstr>
      <vt:lpstr>Examples of activations: ELU</vt:lpstr>
      <vt:lpstr>A note on more advanced activation functions</vt:lpstr>
      <vt:lpstr>A note on more advanced activation functions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50.039 Theory and Practice of Deep Learning W8 S1-2-3</dc:title>
  <dc:creator>Matthieu DE MARI</dc:creator>
  <cp:lastModifiedBy>Matthieu De Mari</cp:lastModifiedBy>
  <cp:revision>108</cp:revision>
  <dcterms:created xsi:type="dcterms:W3CDTF">2021-03-10T09:35:15Z</dcterms:created>
  <dcterms:modified xsi:type="dcterms:W3CDTF">2026-01-12T05:58:45Z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7fde23a9-9a05-4714-826f-57380a17bd9d_Enabled">
    <vt:lpwstr>true</vt:lpwstr>
  </property>
  <property fmtid="{D5CDD505-2E9C-101B-9397-08002B2CF9AE}" pid="3" name="MSIP_Label_7fde23a9-9a05-4714-826f-57380a17bd9d_SetDate">
    <vt:lpwstr>2022-10-19T06:30:58Z</vt:lpwstr>
  </property>
  <property fmtid="{D5CDD505-2E9C-101B-9397-08002B2CF9AE}" pid="4" name="MSIP_Label_7fde23a9-9a05-4714-826f-57380a17bd9d_Method">
    <vt:lpwstr>Privileged</vt:lpwstr>
  </property>
  <property fmtid="{D5CDD505-2E9C-101B-9397-08002B2CF9AE}" pid="5" name="MSIP_Label_7fde23a9-9a05-4714-826f-57380a17bd9d_Name">
    <vt:lpwstr>Restricted</vt:lpwstr>
  </property>
  <property fmtid="{D5CDD505-2E9C-101B-9397-08002B2CF9AE}" pid="6" name="MSIP_Label_7fde23a9-9a05-4714-826f-57380a17bd9d_SiteId">
    <vt:lpwstr>3476b776-e990-4f72-b950-62489831623d</vt:lpwstr>
  </property>
  <property fmtid="{D5CDD505-2E9C-101B-9397-08002B2CF9AE}" pid="7" name="MSIP_Label_7fde23a9-9a05-4714-826f-57380a17bd9d_ActionId">
    <vt:lpwstr>0e56de01-4734-4bb5-8abe-0837a2dfdfb0</vt:lpwstr>
  </property>
  <property fmtid="{D5CDD505-2E9C-101B-9397-08002B2CF9AE}" pid="8" name="MSIP_Label_7fde23a9-9a05-4714-826f-57380a17bd9d_ContentBits">
    <vt:lpwstr>3</vt:lpwstr>
  </property>
  <property fmtid="{D5CDD505-2E9C-101B-9397-08002B2CF9AE}" pid="9" name="ClassificationContentMarkingFooterLocations">
    <vt:lpwstr>Office Theme:10</vt:lpwstr>
  </property>
  <property fmtid="{D5CDD505-2E9C-101B-9397-08002B2CF9AE}" pid="10" name="ClassificationContentMarkingFooterText">
    <vt:lpwstr>Restricted</vt:lpwstr>
  </property>
  <property fmtid="{D5CDD505-2E9C-101B-9397-08002B2CF9AE}" pid="11" name="ClassificationContentMarkingHeaderLocations">
    <vt:lpwstr>Office Theme:9</vt:lpwstr>
  </property>
  <property fmtid="{D5CDD505-2E9C-101B-9397-08002B2CF9AE}" pid="12" name="ClassificationContentMarkingHeaderText">
    <vt:lpwstr>Restricted</vt:lpwstr>
  </property>
</Properties>
</file>